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28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9.xml" ContentType="application/vnd.openxmlformats-officedocument.themeOverr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0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63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40" r:id="rId14"/>
    <p:sldId id="341" r:id="rId15"/>
    <p:sldId id="342" r:id="rId16"/>
    <p:sldId id="343" r:id="rId17"/>
    <p:sldId id="344" r:id="rId18"/>
    <p:sldId id="345" r:id="rId19"/>
    <p:sldId id="350" r:id="rId20"/>
    <p:sldId id="347" r:id="rId21"/>
    <p:sldId id="348" r:id="rId22"/>
    <p:sldId id="349" r:id="rId23"/>
    <p:sldId id="346" r:id="rId24"/>
    <p:sldId id="355" r:id="rId25"/>
    <p:sldId id="353" r:id="rId26"/>
    <p:sldId id="356" r:id="rId27"/>
    <p:sldId id="358" r:id="rId28"/>
    <p:sldId id="359" r:id="rId29"/>
    <p:sldId id="360" r:id="rId30"/>
    <p:sldId id="361" r:id="rId31"/>
    <p:sldId id="362" r:id="rId32"/>
    <p:sldId id="364" r:id="rId33"/>
    <p:sldId id="365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75" r:id="rId43"/>
    <p:sldId id="376" r:id="rId44"/>
    <p:sldId id="377" r:id="rId45"/>
    <p:sldId id="378" r:id="rId46"/>
    <p:sldId id="272" r:id="rId47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  <p:bold r:id="rId54"/>
      <p:italic r:id="rId55"/>
      <p:boldItalic r:id="rId56"/>
    </p:embeddedFont>
    <p:embeddedFont>
      <p:font typeface="Roboto Black" panose="02000000000000000000" pitchFamily="2" charset="0"/>
      <p:bold r:id="rId57"/>
      <p:boldItalic r:id="rId58"/>
    </p:embeddedFont>
    <p:embeddedFont>
      <p:font typeface="Roboto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iAAX6CZnm7eV2oeI2TmT3zG+EY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BBEC424-8AA7-4A74-A0A8-F7F9A5E3A96E}">
  <a:tblStyle styleId="{7BBEC424-8AA7-4A74-A0A8-F7F9A5E3A9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0038" autoAdjust="0"/>
  </p:normalViewPr>
  <p:slideViewPr>
    <p:cSldViewPr snapToGrid="0">
      <p:cViewPr varScale="1">
        <p:scale>
          <a:sx n="101" d="100"/>
          <a:sy n="101" d="100"/>
        </p:scale>
        <p:origin x="11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233CCA-626C-4727-87FC-F7845A7F3C18}" type="doc">
      <dgm:prSet loTypeId="urn:microsoft.com/office/officeart/2005/8/layout/cycle2" loCatId="cycle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ru-RU"/>
        </a:p>
      </dgm:t>
    </dgm:pt>
    <dgm:pt modelId="{396E3F92-B950-4E91-91C3-8C70F6520FCD}">
      <dgm:prSet/>
      <dgm:spPr/>
      <dgm:t>
        <a:bodyPr/>
        <a:lstStyle/>
        <a:p>
          <a:r>
            <a:rPr lang="ru-RU" b="0" i="0"/>
            <a:t>Необязательно обладать лучшими сотрудниками, чтобы выдавать результат мирового класса</a:t>
          </a:r>
          <a:endParaRPr lang="ru-RU"/>
        </a:p>
      </dgm:t>
    </dgm:pt>
    <dgm:pt modelId="{9D457142-3693-48A4-A2E5-1D07ABE4768E}" type="parTrans" cxnId="{D3DD2821-5A35-40B3-AE32-D561CC9D7A20}">
      <dgm:prSet/>
      <dgm:spPr/>
      <dgm:t>
        <a:bodyPr/>
        <a:lstStyle/>
        <a:p>
          <a:endParaRPr lang="ru-RU"/>
        </a:p>
      </dgm:t>
    </dgm:pt>
    <dgm:pt modelId="{0228BB23-F8CA-43CC-BB0D-0AC8495A82FA}" type="sibTrans" cxnId="{D3DD2821-5A35-40B3-AE32-D561CC9D7A20}">
      <dgm:prSet/>
      <dgm:spPr/>
      <dgm:t>
        <a:bodyPr/>
        <a:lstStyle/>
        <a:p>
          <a:endParaRPr lang="ru-RU"/>
        </a:p>
      </dgm:t>
    </dgm:pt>
    <dgm:pt modelId="{EB3B4FA5-8C9C-4274-846C-0074ABC03DE9}">
      <dgm:prSet/>
      <dgm:spPr/>
      <dgm:t>
        <a:bodyPr/>
        <a:lstStyle/>
        <a:p>
          <a:r>
            <a:rPr lang="ru-RU" b="0" i="0"/>
            <a:t>Представление процесса как набора правил — ключевой элемент Канбан-метода.</a:t>
          </a:r>
          <a:endParaRPr lang="ru-RU"/>
        </a:p>
      </dgm:t>
    </dgm:pt>
    <dgm:pt modelId="{A9F59D84-809F-4524-9E24-3EA4F9249764}" type="parTrans" cxnId="{E7C80651-E3EC-49B0-93FF-6D09212410C3}">
      <dgm:prSet/>
      <dgm:spPr/>
      <dgm:t>
        <a:bodyPr/>
        <a:lstStyle/>
        <a:p>
          <a:endParaRPr lang="ru-RU"/>
        </a:p>
      </dgm:t>
    </dgm:pt>
    <dgm:pt modelId="{C34511AA-A160-4581-B53D-16BF6B2EA9F4}" type="sibTrans" cxnId="{E7C80651-E3EC-49B0-93FF-6D09212410C3}">
      <dgm:prSet/>
      <dgm:spPr/>
      <dgm:t>
        <a:bodyPr/>
        <a:lstStyle/>
        <a:p>
          <a:endParaRPr lang="ru-RU"/>
        </a:p>
      </dgm:t>
    </dgm:pt>
    <dgm:pt modelId="{0BAC6928-9764-4229-B466-ABB00CF632DB}">
      <dgm:prSet/>
      <dgm:spPr/>
      <dgm:t>
        <a:bodyPr/>
        <a:lstStyle/>
        <a:p>
          <a:r>
            <a:rPr lang="ru-RU" b="0" i="0"/>
            <a:t>Анализ нагрузки необходимо проводить для каждого определенного типа работы.</a:t>
          </a:r>
          <a:endParaRPr lang="ru-RU"/>
        </a:p>
      </dgm:t>
    </dgm:pt>
    <dgm:pt modelId="{69DE89EB-0768-4AAB-9683-9F182283A84E}" type="parTrans" cxnId="{C32CD08A-6BA2-4FFF-9B78-081D97A17C3A}">
      <dgm:prSet/>
      <dgm:spPr/>
      <dgm:t>
        <a:bodyPr/>
        <a:lstStyle/>
        <a:p>
          <a:endParaRPr lang="ru-RU"/>
        </a:p>
      </dgm:t>
    </dgm:pt>
    <dgm:pt modelId="{D830B665-0C54-42B3-93FB-E1E67AD7871E}" type="sibTrans" cxnId="{C32CD08A-6BA2-4FFF-9B78-081D97A17C3A}">
      <dgm:prSet/>
      <dgm:spPr/>
      <dgm:t>
        <a:bodyPr/>
        <a:lstStyle/>
        <a:p>
          <a:endParaRPr lang="ru-RU"/>
        </a:p>
      </dgm:t>
    </dgm:pt>
    <dgm:pt modelId="{A976FB37-D9AB-4DBD-AB90-C83BA8815CAB}" type="pres">
      <dgm:prSet presAssocID="{1E233CCA-626C-4727-87FC-F7845A7F3C18}" presName="cycle" presStyleCnt="0">
        <dgm:presLayoutVars>
          <dgm:dir/>
          <dgm:resizeHandles val="exact"/>
        </dgm:presLayoutVars>
      </dgm:prSet>
      <dgm:spPr/>
    </dgm:pt>
    <dgm:pt modelId="{249FBEFC-8C13-4147-8EEA-B94FB49BB4AB}" type="pres">
      <dgm:prSet presAssocID="{396E3F92-B950-4E91-91C3-8C70F6520FCD}" presName="node" presStyleLbl="node1" presStyleIdx="0" presStyleCnt="3">
        <dgm:presLayoutVars>
          <dgm:bulletEnabled val="1"/>
        </dgm:presLayoutVars>
      </dgm:prSet>
      <dgm:spPr/>
    </dgm:pt>
    <dgm:pt modelId="{A4127720-0375-4E04-9AAA-1455555EA72D}" type="pres">
      <dgm:prSet presAssocID="{0228BB23-F8CA-43CC-BB0D-0AC8495A82FA}" presName="sibTrans" presStyleLbl="sibTrans2D1" presStyleIdx="0" presStyleCnt="3"/>
      <dgm:spPr/>
    </dgm:pt>
    <dgm:pt modelId="{290A82C0-5366-4B35-AB83-5ED8EB9226C7}" type="pres">
      <dgm:prSet presAssocID="{0228BB23-F8CA-43CC-BB0D-0AC8495A82FA}" presName="connectorText" presStyleLbl="sibTrans2D1" presStyleIdx="0" presStyleCnt="3"/>
      <dgm:spPr/>
    </dgm:pt>
    <dgm:pt modelId="{0CA4311C-081E-4EF9-8F96-F9133DEA79CC}" type="pres">
      <dgm:prSet presAssocID="{EB3B4FA5-8C9C-4274-846C-0074ABC03DE9}" presName="node" presStyleLbl="node1" presStyleIdx="1" presStyleCnt="3">
        <dgm:presLayoutVars>
          <dgm:bulletEnabled val="1"/>
        </dgm:presLayoutVars>
      </dgm:prSet>
      <dgm:spPr/>
    </dgm:pt>
    <dgm:pt modelId="{65209576-C2D2-4F83-826E-022E82F1E89A}" type="pres">
      <dgm:prSet presAssocID="{C34511AA-A160-4581-B53D-16BF6B2EA9F4}" presName="sibTrans" presStyleLbl="sibTrans2D1" presStyleIdx="1" presStyleCnt="3"/>
      <dgm:spPr/>
    </dgm:pt>
    <dgm:pt modelId="{6D56FF93-94E0-435D-9524-D350EBB3F7EF}" type="pres">
      <dgm:prSet presAssocID="{C34511AA-A160-4581-B53D-16BF6B2EA9F4}" presName="connectorText" presStyleLbl="sibTrans2D1" presStyleIdx="1" presStyleCnt="3"/>
      <dgm:spPr/>
    </dgm:pt>
    <dgm:pt modelId="{813D21B0-546D-4D98-9AAA-1C1FCCD8AF63}" type="pres">
      <dgm:prSet presAssocID="{0BAC6928-9764-4229-B466-ABB00CF632DB}" presName="node" presStyleLbl="node1" presStyleIdx="2" presStyleCnt="3">
        <dgm:presLayoutVars>
          <dgm:bulletEnabled val="1"/>
        </dgm:presLayoutVars>
      </dgm:prSet>
      <dgm:spPr/>
    </dgm:pt>
    <dgm:pt modelId="{0769737C-3C98-45B6-BDBB-B6DDF63BC065}" type="pres">
      <dgm:prSet presAssocID="{D830B665-0C54-42B3-93FB-E1E67AD7871E}" presName="sibTrans" presStyleLbl="sibTrans2D1" presStyleIdx="2" presStyleCnt="3"/>
      <dgm:spPr/>
    </dgm:pt>
    <dgm:pt modelId="{55B8D845-6AA7-49BD-88FD-ABD885667F0A}" type="pres">
      <dgm:prSet presAssocID="{D830B665-0C54-42B3-93FB-E1E67AD7871E}" presName="connectorText" presStyleLbl="sibTrans2D1" presStyleIdx="2" presStyleCnt="3"/>
      <dgm:spPr/>
    </dgm:pt>
  </dgm:ptLst>
  <dgm:cxnLst>
    <dgm:cxn modelId="{347D0703-BB92-4010-B8A6-9129062B72B0}" type="presOf" srcId="{C34511AA-A160-4581-B53D-16BF6B2EA9F4}" destId="{6D56FF93-94E0-435D-9524-D350EBB3F7EF}" srcOrd="1" destOrd="0" presId="urn:microsoft.com/office/officeart/2005/8/layout/cycle2"/>
    <dgm:cxn modelId="{BC85C605-DF42-4BE6-8194-9E188DA49575}" type="presOf" srcId="{D830B665-0C54-42B3-93FB-E1E67AD7871E}" destId="{0769737C-3C98-45B6-BDBB-B6DDF63BC065}" srcOrd="0" destOrd="0" presId="urn:microsoft.com/office/officeart/2005/8/layout/cycle2"/>
    <dgm:cxn modelId="{D3DD2821-5A35-40B3-AE32-D561CC9D7A20}" srcId="{1E233CCA-626C-4727-87FC-F7845A7F3C18}" destId="{396E3F92-B950-4E91-91C3-8C70F6520FCD}" srcOrd="0" destOrd="0" parTransId="{9D457142-3693-48A4-A2E5-1D07ABE4768E}" sibTransId="{0228BB23-F8CA-43CC-BB0D-0AC8495A82FA}"/>
    <dgm:cxn modelId="{B23A052B-575A-4ED2-B0A8-5B0F76E0A93D}" type="presOf" srcId="{C34511AA-A160-4581-B53D-16BF6B2EA9F4}" destId="{65209576-C2D2-4F83-826E-022E82F1E89A}" srcOrd="0" destOrd="0" presId="urn:microsoft.com/office/officeart/2005/8/layout/cycle2"/>
    <dgm:cxn modelId="{D47B235C-8A23-4195-9197-880D2567141E}" type="presOf" srcId="{D830B665-0C54-42B3-93FB-E1E67AD7871E}" destId="{55B8D845-6AA7-49BD-88FD-ABD885667F0A}" srcOrd="1" destOrd="0" presId="urn:microsoft.com/office/officeart/2005/8/layout/cycle2"/>
    <dgm:cxn modelId="{E7C80651-E3EC-49B0-93FF-6D09212410C3}" srcId="{1E233CCA-626C-4727-87FC-F7845A7F3C18}" destId="{EB3B4FA5-8C9C-4274-846C-0074ABC03DE9}" srcOrd="1" destOrd="0" parTransId="{A9F59D84-809F-4524-9E24-3EA4F9249764}" sibTransId="{C34511AA-A160-4581-B53D-16BF6B2EA9F4}"/>
    <dgm:cxn modelId="{53365B79-0388-4066-B39F-7A5661F4956B}" type="presOf" srcId="{1E233CCA-626C-4727-87FC-F7845A7F3C18}" destId="{A976FB37-D9AB-4DBD-AB90-C83BA8815CAB}" srcOrd="0" destOrd="0" presId="urn:microsoft.com/office/officeart/2005/8/layout/cycle2"/>
    <dgm:cxn modelId="{C32CD08A-6BA2-4FFF-9B78-081D97A17C3A}" srcId="{1E233CCA-626C-4727-87FC-F7845A7F3C18}" destId="{0BAC6928-9764-4229-B466-ABB00CF632DB}" srcOrd="2" destOrd="0" parTransId="{69DE89EB-0768-4AAB-9683-9F182283A84E}" sibTransId="{D830B665-0C54-42B3-93FB-E1E67AD7871E}"/>
    <dgm:cxn modelId="{80152A8E-2A7D-4FDB-92B2-7350C6157D3D}" type="presOf" srcId="{0228BB23-F8CA-43CC-BB0D-0AC8495A82FA}" destId="{290A82C0-5366-4B35-AB83-5ED8EB9226C7}" srcOrd="1" destOrd="0" presId="urn:microsoft.com/office/officeart/2005/8/layout/cycle2"/>
    <dgm:cxn modelId="{6B5593B6-D4B0-4EF7-9C3B-AF36F765FC0B}" type="presOf" srcId="{0228BB23-F8CA-43CC-BB0D-0AC8495A82FA}" destId="{A4127720-0375-4E04-9AAA-1455555EA72D}" srcOrd="0" destOrd="0" presId="urn:microsoft.com/office/officeart/2005/8/layout/cycle2"/>
    <dgm:cxn modelId="{C56A0CBD-1A1D-4C0B-83E3-97AEF2B0EA1F}" type="presOf" srcId="{EB3B4FA5-8C9C-4274-846C-0074ABC03DE9}" destId="{0CA4311C-081E-4EF9-8F96-F9133DEA79CC}" srcOrd="0" destOrd="0" presId="urn:microsoft.com/office/officeart/2005/8/layout/cycle2"/>
    <dgm:cxn modelId="{B80408C3-C678-4726-AB5E-A0E386686FE4}" type="presOf" srcId="{0BAC6928-9764-4229-B466-ABB00CF632DB}" destId="{813D21B0-546D-4D98-9AAA-1C1FCCD8AF63}" srcOrd="0" destOrd="0" presId="urn:microsoft.com/office/officeart/2005/8/layout/cycle2"/>
    <dgm:cxn modelId="{D2890ADA-1476-466A-BA2A-04143BF60F55}" type="presOf" srcId="{396E3F92-B950-4E91-91C3-8C70F6520FCD}" destId="{249FBEFC-8C13-4147-8EEA-B94FB49BB4AB}" srcOrd="0" destOrd="0" presId="urn:microsoft.com/office/officeart/2005/8/layout/cycle2"/>
    <dgm:cxn modelId="{ED5B3344-CE26-46F0-83C9-E0007F341886}" type="presParOf" srcId="{A976FB37-D9AB-4DBD-AB90-C83BA8815CAB}" destId="{249FBEFC-8C13-4147-8EEA-B94FB49BB4AB}" srcOrd="0" destOrd="0" presId="urn:microsoft.com/office/officeart/2005/8/layout/cycle2"/>
    <dgm:cxn modelId="{3D97AEA1-EB1B-4008-968C-73F243E692FC}" type="presParOf" srcId="{A976FB37-D9AB-4DBD-AB90-C83BA8815CAB}" destId="{A4127720-0375-4E04-9AAA-1455555EA72D}" srcOrd="1" destOrd="0" presId="urn:microsoft.com/office/officeart/2005/8/layout/cycle2"/>
    <dgm:cxn modelId="{7F398D8C-770D-4D82-9E6C-8E027F84D304}" type="presParOf" srcId="{A4127720-0375-4E04-9AAA-1455555EA72D}" destId="{290A82C0-5366-4B35-AB83-5ED8EB9226C7}" srcOrd="0" destOrd="0" presId="urn:microsoft.com/office/officeart/2005/8/layout/cycle2"/>
    <dgm:cxn modelId="{BE73AEB4-7BF3-4766-A249-F883E3028187}" type="presParOf" srcId="{A976FB37-D9AB-4DBD-AB90-C83BA8815CAB}" destId="{0CA4311C-081E-4EF9-8F96-F9133DEA79CC}" srcOrd="2" destOrd="0" presId="urn:microsoft.com/office/officeart/2005/8/layout/cycle2"/>
    <dgm:cxn modelId="{E351672D-C277-4BBB-B9F2-7FD6538BA1AD}" type="presParOf" srcId="{A976FB37-D9AB-4DBD-AB90-C83BA8815CAB}" destId="{65209576-C2D2-4F83-826E-022E82F1E89A}" srcOrd="3" destOrd="0" presId="urn:microsoft.com/office/officeart/2005/8/layout/cycle2"/>
    <dgm:cxn modelId="{F15F23E1-7093-453F-B7C2-C5913E1AC1E6}" type="presParOf" srcId="{65209576-C2D2-4F83-826E-022E82F1E89A}" destId="{6D56FF93-94E0-435D-9524-D350EBB3F7EF}" srcOrd="0" destOrd="0" presId="urn:microsoft.com/office/officeart/2005/8/layout/cycle2"/>
    <dgm:cxn modelId="{B2B0094C-FB7C-44A6-B58F-575F5FA01934}" type="presParOf" srcId="{A976FB37-D9AB-4DBD-AB90-C83BA8815CAB}" destId="{813D21B0-546D-4D98-9AAA-1C1FCCD8AF63}" srcOrd="4" destOrd="0" presId="urn:microsoft.com/office/officeart/2005/8/layout/cycle2"/>
    <dgm:cxn modelId="{8A3B4EDD-541D-4EBB-B4E0-C8F826BA0B73}" type="presParOf" srcId="{A976FB37-D9AB-4DBD-AB90-C83BA8815CAB}" destId="{0769737C-3C98-45B6-BDBB-B6DDF63BC065}" srcOrd="5" destOrd="0" presId="urn:microsoft.com/office/officeart/2005/8/layout/cycle2"/>
    <dgm:cxn modelId="{A98106A3-F9EA-4D8D-A0B6-DA976E762BAC}" type="presParOf" srcId="{0769737C-3C98-45B6-BDBB-B6DDF63BC065}" destId="{55B8D845-6AA7-49BD-88FD-ABD885667F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FBEFC-8C13-4147-8EEA-B94FB49BB4AB}">
      <dsp:nvSpPr>
        <dsp:cNvPr id="0" name=""/>
        <dsp:cNvSpPr/>
      </dsp:nvSpPr>
      <dsp:spPr>
        <a:xfrm>
          <a:off x="2414310" y="72"/>
          <a:ext cx="1681593" cy="16815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Необязательно обладать лучшими сотрудниками, чтобы выдавать результат мирового класса</a:t>
          </a:r>
          <a:endParaRPr lang="ru-RU" sz="1100" kern="1200"/>
        </a:p>
      </dsp:txBody>
      <dsp:txXfrm>
        <a:off x="2660574" y="246336"/>
        <a:ext cx="1189065" cy="1189065"/>
      </dsp:txXfrm>
    </dsp:sp>
    <dsp:sp modelId="{A4127720-0375-4E04-9AAA-1455555EA72D}">
      <dsp:nvSpPr>
        <dsp:cNvPr id="0" name=""/>
        <dsp:cNvSpPr/>
      </dsp:nvSpPr>
      <dsp:spPr>
        <a:xfrm rot="3600000">
          <a:off x="3656410" y="1641712"/>
          <a:ext cx="449794" cy="56753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900" kern="1200"/>
        </a:p>
      </dsp:txBody>
      <dsp:txXfrm>
        <a:off x="3690145" y="1696789"/>
        <a:ext cx="314856" cy="340523"/>
      </dsp:txXfrm>
    </dsp:sp>
    <dsp:sp modelId="{0CA4311C-081E-4EF9-8F96-F9133DEA79CC}">
      <dsp:nvSpPr>
        <dsp:cNvPr id="0" name=""/>
        <dsp:cNvSpPr/>
      </dsp:nvSpPr>
      <dsp:spPr>
        <a:xfrm>
          <a:off x="3679442" y="2191344"/>
          <a:ext cx="1681593" cy="16815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Представление процесса как набора правил — ключевой элемент Канбан-метода.</a:t>
          </a:r>
          <a:endParaRPr lang="ru-RU" sz="1100" kern="1200"/>
        </a:p>
      </dsp:txBody>
      <dsp:txXfrm>
        <a:off x="3925706" y="2437608"/>
        <a:ext cx="1189065" cy="1189065"/>
      </dsp:txXfrm>
    </dsp:sp>
    <dsp:sp modelId="{65209576-C2D2-4F83-826E-022E82F1E89A}">
      <dsp:nvSpPr>
        <dsp:cNvPr id="0" name=""/>
        <dsp:cNvSpPr/>
      </dsp:nvSpPr>
      <dsp:spPr>
        <a:xfrm rot="10800000">
          <a:off x="3042940" y="2748372"/>
          <a:ext cx="449794" cy="56753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900" kern="1200"/>
        </a:p>
      </dsp:txBody>
      <dsp:txXfrm rot="10800000">
        <a:off x="3177878" y="2861879"/>
        <a:ext cx="314856" cy="340523"/>
      </dsp:txXfrm>
    </dsp:sp>
    <dsp:sp modelId="{813D21B0-546D-4D98-9AAA-1C1FCCD8AF63}">
      <dsp:nvSpPr>
        <dsp:cNvPr id="0" name=""/>
        <dsp:cNvSpPr/>
      </dsp:nvSpPr>
      <dsp:spPr>
        <a:xfrm>
          <a:off x="1149179" y="2191344"/>
          <a:ext cx="1681593" cy="16815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b="0" i="0" kern="1200"/>
            <a:t>Анализ нагрузки необходимо проводить для каждого определенного типа работы.</a:t>
          </a:r>
          <a:endParaRPr lang="ru-RU" sz="1100" kern="1200"/>
        </a:p>
      </dsp:txBody>
      <dsp:txXfrm>
        <a:off x="1395443" y="2437608"/>
        <a:ext cx="1189065" cy="1189065"/>
      </dsp:txXfrm>
    </dsp:sp>
    <dsp:sp modelId="{0769737C-3C98-45B6-BDBB-B6DDF63BC065}">
      <dsp:nvSpPr>
        <dsp:cNvPr id="0" name=""/>
        <dsp:cNvSpPr/>
      </dsp:nvSpPr>
      <dsp:spPr>
        <a:xfrm rot="18000000">
          <a:off x="2391279" y="1663761"/>
          <a:ext cx="449794" cy="567537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900" kern="1200"/>
        </a:p>
      </dsp:txBody>
      <dsp:txXfrm>
        <a:off x="2425014" y="1835698"/>
        <a:ext cx="314856" cy="340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51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57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61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78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034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6406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69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446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74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093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854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073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409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41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385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759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1838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5424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502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84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3096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3524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8644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224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8745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549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381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18360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066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0341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570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05806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7400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148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7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369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555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12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6052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53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390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774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985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632009" y="1573187"/>
            <a:ext cx="32376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0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49.png"/><Relationship Id="rId11" Type="http://schemas.openxmlformats.org/officeDocument/2006/relationships/image" Target="../media/image54.jpg"/><Relationship Id="rId5" Type="http://schemas.openxmlformats.org/officeDocument/2006/relationships/image" Target="../media/image48.png"/><Relationship Id="rId10" Type="http://schemas.openxmlformats.org/officeDocument/2006/relationships/image" Target="../media/image53.jp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71.jpg"/><Relationship Id="rId7" Type="http://schemas.openxmlformats.org/officeDocument/2006/relationships/image" Target="../media/image50.jpg"/><Relationship Id="rId12" Type="http://schemas.openxmlformats.org/officeDocument/2006/relationships/image" Target="../media/image63.png"/><Relationship Id="rId17" Type="http://schemas.openxmlformats.org/officeDocument/2006/relationships/image" Target="../media/image67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5.png"/><Relationship Id="rId20" Type="http://schemas.openxmlformats.org/officeDocument/2006/relationships/image" Target="../media/image70.jpg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58.jpg"/><Relationship Id="rId11" Type="http://schemas.openxmlformats.org/officeDocument/2006/relationships/image" Target="../media/image62.png"/><Relationship Id="rId5" Type="http://schemas.openxmlformats.org/officeDocument/2006/relationships/image" Target="../media/image57.jpg"/><Relationship Id="rId15" Type="http://schemas.openxmlformats.org/officeDocument/2006/relationships/image" Target="../media/image66.png"/><Relationship Id="rId23" Type="http://schemas.openxmlformats.org/officeDocument/2006/relationships/image" Target="../media/image73.png"/><Relationship Id="rId10" Type="http://schemas.openxmlformats.org/officeDocument/2006/relationships/image" Target="../media/image61.png"/><Relationship Id="rId19" Type="http://schemas.openxmlformats.org/officeDocument/2006/relationships/image" Target="../media/image69.jpg"/><Relationship Id="rId4" Type="http://schemas.openxmlformats.org/officeDocument/2006/relationships/image" Target="../media/image56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76.jp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5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80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89.png"/><Relationship Id="rId5" Type="http://schemas.openxmlformats.org/officeDocument/2006/relationships/image" Target="../media/image93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9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0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7.xml"/><Relationship Id="rId4" Type="http://schemas.openxmlformats.org/officeDocument/2006/relationships/image" Target="../media/image10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8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30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Relationship Id="rId4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10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1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hyperlink" Target="http://agilemanifesto.org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1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11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4.xml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43.png"/><Relationship Id="rId7" Type="http://schemas.openxmlformats.org/officeDocument/2006/relationships/image" Target="../media/image30.png"/><Relationship Id="rId12" Type="http://schemas.openxmlformats.org/officeDocument/2006/relationships/image" Target="../media/image8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6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3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/>
          <p:nvPr/>
        </p:nvSpPr>
        <p:spPr>
          <a:xfrm>
            <a:off x="900960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289278" y="1787041"/>
            <a:ext cx="7391136" cy="276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600" b="1" dirty="0">
                <a:latin typeface="Roboto Black"/>
                <a:ea typeface="Roboto Black"/>
                <a:cs typeface="Roboto Black"/>
                <a:sym typeface="Roboto Black"/>
              </a:rPr>
              <a:t>Гибкие методологии в анализе данных. Подходы в </a:t>
            </a:r>
            <a:r>
              <a:rPr lang="ru-RU" sz="3600" b="1" dirty="0" err="1">
                <a:latin typeface="Roboto Black"/>
                <a:ea typeface="Roboto Black"/>
                <a:cs typeface="Roboto Black"/>
                <a:sym typeface="Roboto Black"/>
              </a:rPr>
              <a:t>Agile</a:t>
            </a:r>
            <a:r>
              <a:rPr lang="ru-RU" sz="3600" b="1" dirty="0">
                <a:latin typeface="Roboto Black"/>
                <a:ea typeface="Roboto Black"/>
                <a:cs typeface="Roboto Black"/>
                <a:sym typeface="Roboto Black"/>
              </a:rPr>
              <a:t>: </a:t>
            </a:r>
            <a:r>
              <a:rPr lang="ru-RU" sz="3600" b="1" dirty="0" err="1">
                <a:latin typeface="Roboto Black"/>
                <a:ea typeface="Roboto Black"/>
                <a:cs typeface="Roboto Black"/>
                <a:sym typeface="Roboto Black"/>
              </a:rPr>
              <a:t>Scrum</a:t>
            </a:r>
            <a:r>
              <a:rPr lang="ru-RU" sz="3600" b="1" dirty="0">
                <a:latin typeface="Roboto Black"/>
                <a:ea typeface="Roboto Black"/>
                <a:cs typeface="Roboto Black"/>
                <a:sym typeface="Roboto Black"/>
              </a:rPr>
              <a:t>, </a:t>
            </a:r>
            <a:r>
              <a:rPr lang="ru-RU" sz="3600" b="1" dirty="0" err="1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  <a:endParaRPr lang="ru-RU" dirty="0"/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27250" y="-339212"/>
            <a:ext cx="2905625" cy="290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 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и роли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9365B-C8DA-96EE-44A0-C42FF3FCF120}"/>
              </a:ext>
            </a:extLst>
          </p:cNvPr>
          <p:cNvSpPr txBox="1"/>
          <p:nvPr/>
        </p:nvSpPr>
        <p:spPr>
          <a:xfrm>
            <a:off x="480647" y="1223015"/>
            <a:ext cx="3684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i="0" spc="-7" dirty="0"/>
              <a:t>SCRUM</a:t>
            </a:r>
            <a:r>
              <a:rPr lang="ru-RU" sz="1400" b="0" i="0" spc="-7" dirty="0"/>
              <a:t> (/</a:t>
            </a:r>
            <a:r>
              <a:rPr lang="ru-RU" sz="1400" b="0" i="0" spc="-7" dirty="0" err="1"/>
              <a:t>skrʌm</a:t>
            </a:r>
            <a:r>
              <a:rPr lang="ru-RU" sz="1400" b="0" i="0" spc="-7" dirty="0"/>
              <a:t>/; англ. </a:t>
            </a:r>
            <a:r>
              <a:rPr lang="ru-RU" sz="1400" i="0" spc="-7" dirty="0" err="1"/>
              <a:t>scrum</a:t>
            </a:r>
            <a:r>
              <a:rPr lang="ru-RU" sz="1400" b="0" i="0" spc="-7" dirty="0"/>
              <a:t> «схватка») — метод управления проектами.</a:t>
            </a:r>
            <a:endParaRPr lang="ru-RU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ED613E5-D115-1E80-C110-53E46501689A}"/>
              </a:ext>
            </a:extLst>
          </p:cNvPr>
          <p:cNvSpPr/>
          <p:nvPr/>
        </p:nvSpPr>
        <p:spPr>
          <a:xfrm>
            <a:off x="6499049" y="3719632"/>
            <a:ext cx="1005379" cy="6642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11C3252A-1480-2FD2-F6A7-68E5F6792768}"/>
              </a:ext>
            </a:extLst>
          </p:cNvPr>
          <p:cNvSpPr/>
          <p:nvPr/>
        </p:nvSpPr>
        <p:spPr>
          <a:xfrm>
            <a:off x="6967535" y="2435441"/>
            <a:ext cx="1175360" cy="664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FACFC19-0337-8F8C-0229-8E399218BAF4}"/>
              </a:ext>
            </a:extLst>
          </p:cNvPr>
          <p:cNvSpPr/>
          <p:nvPr/>
        </p:nvSpPr>
        <p:spPr>
          <a:xfrm>
            <a:off x="6493865" y="1089063"/>
            <a:ext cx="1174325" cy="6642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08182CD5-5FD2-778E-BF97-9517DA38A943}"/>
              </a:ext>
            </a:extLst>
          </p:cNvPr>
          <p:cNvSpPr/>
          <p:nvPr/>
        </p:nvSpPr>
        <p:spPr>
          <a:xfrm>
            <a:off x="5006284" y="1956619"/>
            <a:ext cx="1328916" cy="1454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1F4C7D22-F0CB-07A7-7402-22B31EEBC615}"/>
              </a:ext>
            </a:extLst>
          </p:cNvPr>
          <p:cNvSpPr/>
          <p:nvPr/>
        </p:nvSpPr>
        <p:spPr>
          <a:xfrm>
            <a:off x="4341110" y="1806130"/>
            <a:ext cx="2458515" cy="18190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33F9FAB5-DC81-CDCB-98F1-BF9560975EF8}"/>
              </a:ext>
            </a:extLst>
          </p:cNvPr>
          <p:cNvSpPr txBox="1"/>
          <p:nvPr/>
        </p:nvSpPr>
        <p:spPr>
          <a:xfrm>
            <a:off x="2822936" y="2411084"/>
            <a:ext cx="1342664" cy="678828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 marR="3455" indent="82918">
              <a:spcBef>
                <a:spcPts val="71"/>
              </a:spcBef>
            </a:pPr>
            <a:r>
              <a:rPr sz="2176" b="1" i="1" dirty="0">
                <a:latin typeface="Georgia"/>
                <a:cs typeface="Georgia"/>
              </a:rPr>
              <a:t>Скрам-  ко</a:t>
            </a:r>
            <a:r>
              <a:rPr sz="2176" b="1" i="1" spc="3" dirty="0">
                <a:latin typeface="Georgia"/>
                <a:cs typeface="Georgia"/>
              </a:rPr>
              <a:t>м</a:t>
            </a:r>
            <a:r>
              <a:rPr sz="2176" b="1" i="1" spc="-3" dirty="0">
                <a:latin typeface="Georgia"/>
                <a:cs typeface="Georgia"/>
              </a:rPr>
              <a:t>анда</a:t>
            </a:r>
            <a:endParaRPr sz="2176">
              <a:latin typeface="Georgia"/>
              <a:cs typeface="Georgia"/>
            </a:endParaRPr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434B98CF-1C4B-10A3-A219-7BA6288FBF2A}"/>
              </a:ext>
            </a:extLst>
          </p:cNvPr>
          <p:cNvSpPr txBox="1"/>
          <p:nvPr/>
        </p:nvSpPr>
        <p:spPr>
          <a:xfrm>
            <a:off x="6608138" y="1204630"/>
            <a:ext cx="866319" cy="417427"/>
          </a:xfrm>
          <a:prstGeom prst="rect">
            <a:avLst/>
          </a:prstGeom>
        </p:spPr>
        <p:txBody>
          <a:bodyPr vert="horz" wrap="square" lIns="0" tIns="32390" rIns="0" bIns="0" rtlCol="0">
            <a:spAutoFit/>
          </a:bodyPr>
          <a:lstStyle/>
          <a:p>
            <a:pPr marL="8637" marR="3455">
              <a:lnSpc>
                <a:spcPts val="1510"/>
              </a:lnSpc>
              <a:spcBef>
                <a:spcPts val="255"/>
              </a:spcBef>
            </a:pPr>
            <a:r>
              <a:rPr sz="1394" i="1" dirty="0">
                <a:latin typeface="Georgia"/>
                <a:cs typeface="Georgia"/>
              </a:rPr>
              <a:t>Владелец  прод</a:t>
            </a:r>
            <a:r>
              <a:rPr sz="1394" i="1" spc="3" dirty="0">
                <a:latin typeface="Georgia"/>
                <a:cs typeface="Georgia"/>
              </a:rPr>
              <a:t>у</a:t>
            </a:r>
            <a:r>
              <a:rPr sz="1394" i="1" dirty="0">
                <a:latin typeface="Georgia"/>
                <a:cs typeface="Georgia"/>
              </a:rPr>
              <a:t>к</a:t>
            </a:r>
            <a:r>
              <a:rPr sz="1394" i="1" spc="-7" dirty="0">
                <a:latin typeface="Georgia"/>
                <a:cs typeface="Georgia"/>
              </a:rPr>
              <a:t>т</a:t>
            </a:r>
            <a:r>
              <a:rPr sz="1394" i="1" dirty="0">
                <a:latin typeface="Georgia"/>
                <a:cs typeface="Georgia"/>
              </a:rPr>
              <a:t>а</a:t>
            </a:r>
            <a:endParaRPr sz="1394">
              <a:latin typeface="Georgia"/>
              <a:cs typeface="Georgia"/>
            </a:endParaRPr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AFD70506-5C8C-9118-ECD7-BD47119B34F0}"/>
              </a:ext>
            </a:extLst>
          </p:cNvPr>
          <p:cNvSpPr txBox="1"/>
          <p:nvPr/>
        </p:nvSpPr>
        <p:spPr>
          <a:xfrm>
            <a:off x="6627830" y="3839518"/>
            <a:ext cx="671980" cy="417427"/>
          </a:xfrm>
          <a:prstGeom prst="rect">
            <a:avLst/>
          </a:prstGeom>
        </p:spPr>
        <p:txBody>
          <a:bodyPr vert="horz" wrap="square" lIns="0" tIns="32390" rIns="0" bIns="0" rtlCol="0">
            <a:spAutoFit/>
          </a:bodyPr>
          <a:lstStyle/>
          <a:p>
            <a:pPr marL="8637" marR="3455">
              <a:lnSpc>
                <a:spcPts val="1510"/>
              </a:lnSpc>
              <a:spcBef>
                <a:spcPts val="255"/>
              </a:spcBef>
            </a:pPr>
            <a:r>
              <a:rPr sz="1394" i="1" spc="-3" dirty="0">
                <a:latin typeface="Georgia"/>
                <a:cs typeface="Georgia"/>
              </a:rPr>
              <a:t>Скрам-  </a:t>
            </a:r>
            <a:r>
              <a:rPr sz="1394" i="1" spc="-7" dirty="0">
                <a:latin typeface="Georgia"/>
                <a:cs typeface="Georgia"/>
              </a:rPr>
              <a:t>м</a:t>
            </a:r>
            <a:r>
              <a:rPr sz="1394" i="1" dirty="0">
                <a:latin typeface="Georgia"/>
                <a:cs typeface="Georgia"/>
              </a:rPr>
              <a:t>астер</a:t>
            </a:r>
            <a:endParaRPr sz="1394">
              <a:latin typeface="Georgia"/>
              <a:cs typeface="Georgia"/>
            </a:endParaRPr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AAD82A3E-1147-AE61-D3F6-DAD30A1DA5C5}"/>
              </a:ext>
            </a:extLst>
          </p:cNvPr>
          <p:cNvSpPr txBox="1"/>
          <p:nvPr/>
        </p:nvSpPr>
        <p:spPr>
          <a:xfrm>
            <a:off x="7073342" y="2562841"/>
            <a:ext cx="1030427" cy="417427"/>
          </a:xfrm>
          <a:prstGeom prst="rect">
            <a:avLst/>
          </a:prstGeom>
        </p:spPr>
        <p:txBody>
          <a:bodyPr vert="horz" wrap="square" lIns="0" tIns="32390" rIns="0" bIns="0" rtlCol="0">
            <a:spAutoFit/>
          </a:bodyPr>
          <a:lstStyle/>
          <a:p>
            <a:pPr marL="8637" marR="3455">
              <a:lnSpc>
                <a:spcPts val="1469"/>
              </a:lnSpc>
              <a:spcBef>
                <a:spcPts val="255"/>
              </a:spcBef>
            </a:pPr>
            <a:r>
              <a:rPr sz="1360" i="1" dirty="0">
                <a:latin typeface="Georgia"/>
                <a:cs typeface="Georgia"/>
              </a:rPr>
              <a:t>Команда  </a:t>
            </a:r>
            <a:r>
              <a:rPr sz="1360" i="1" spc="-3" dirty="0">
                <a:latin typeface="Georgia"/>
                <a:cs typeface="Georgia"/>
              </a:rPr>
              <a:t>р</a:t>
            </a:r>
            <a:r>
              <a:rPr sz="1360" i="1" spc="3" dirty="0">
                <a:latin typeface="Georgia"/>
                <a:cs typeface="Georgia"/>
              </a:rPr>
              <a:t>а</a:t>
            </a:r>
            <a:r>
              <a:rPr sz="1360" i="1" dirty="0">
                <a:latin typeface="Georgia"/>
                <a:cs typeface="Georgia"/>
              </a:rPr>
              <a:t>зр</a:t>
            </a:r>
            <a:r>
              <a:rPr sz="1360" i="1" spc="3" dirty="0">
                <a:latin typeface="Georgia"/>
                <a:cs typeface="Georgia"/>
              </a:rPr>
              <a:t>а</a:t>
            </a:r>
            <a:r>
              <a:rPr sz="1360" i="1" spc="-3" dirty="0">
                <a:latin typeface="Georgia"/>
                <a:cs typeface="Georgia"/>
              </a:rPr>
              <a:t>б</a:t>
            </a:r>
            <a:r>
              <a:rPr sz="1360" i="1" spc="3" dirty="0">
                <a:latin typeface="Georgia"/>
                <a:cs typeface="Georgia"/>
              </a:rPr>
              <a:t>о</a:t>
            </a:r>
            <a:r>
              <a:rPr sz="1360" i="1" spc="-3" dirty="0">
                <a:latin typeface="Georgia"/>
                <a:cs typeface="Georgia"/>
              </a:rPr>
              <a:t>тки</a:t>
            </a:r>
            <a:endParaRPr sz="1360">
              <a:latin typeface="Georgia"/>
              <a:cs typeface="Georgia"/>
            </a:endParaRPr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8BEB765D-95B1-0A5D-F174-56AF8F9A4F23}"/>
              </a:ext>
            </a:extLst>
          </p:cNvPr>
          <p:cNvSpPr/>
          <p:nvPr/>
        </p:nvSpPr>
        <p:spPr>
          <a:xfrm>
            <a:off x="6589740" y="2615184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197992" y="0"/>
                </a:moveTo>
                <a:lnTo>
                  <a:pt x="177921" y="2004"/>
                </a:lnTo>
                <a:lnTo>
                  <a:pt x="166862" y="12414"/>
                </a:lnTo>
                <a:lnTo>
                  <a:pt x="159970" y="26681"/>
                </a:lnTo>
                <a:lnTo>
                  <a:pt x="152400" y="40259"/>
                </a:lnTo>
                <a:lnTo>
                  <a:pt x="111692" y="63186"/>
                </a:lnTo>
                <a:lnTo>
                  <a:pt x="76390" y="89185"/>
                </a:lnTo>
                <a:lnTo>
                  <a:pt x="40993" y="113803"/>
                </a:lnTo>
                <a:lnTo>
                  <a:pt x="0" y="132587"/>
                </a:lnTo>
                <a:lnTo>
                  <a:pt x="2090" y="161798"/>
                </a:lnTo>
                <a:lnTo>
                  <a:pt x="2666" y="169418"/>
                </a:lnTo>
                <a:lnTo>
                  <a:pt x="34188" y="175006"/>
                </a:lnTo>
                <a:lnTo>
                  <a:pt x="66532" y="182594"/>
                </a:lnTo>
                <a:lnTo>
                  <a:pt x="100089" y="188706"/>
                </a:lnTo>
                <a:lnTo>
                  <a:pt x="135254" y="189864"/>
                </a:lnTo>
                <a:lnTo>
                  <a:pt x="152515" y="198616"/>
                </a:lnTo>
                <a:lnTo>
                  <a:pt x="166179" y="211772"/>
                </a:lnTo>
                <a:lnTo>
                  <a:pt x="182225" y="221976"/>
                </a:lnTo>
                <a:lnTo>
                  <a:pt x="206628" y="221869"/>
                </a:lnTo>
                <a:lnTo>
                  <a:pt x="196248" y="191355"/>
                </a:lnTo>
                <a:lnTo>
                  <a:pt x="173878" y="174164"/>
                </a:lnTo>
                <a:lnTo>
                  <a:pt x="144389" y="165808"/>
                </a:lnTo>
                <a:lnTo>
                  <a:pt x="112649" y="161798"/>
                </a:lnTo>
                <a:lnTo>
                  <a:pt x="155894" y="150875"/>
                </a:lnTo>
                <a:lnTo>
                  <a:pt x="56514" y="150875"/>
                </a:lnTo>
                <a:lnTo>
                  <a:pt x="55499" y="136017"/>
                </a:lnTo>
                <a:lnTo>
                  <a:pt x="62356" y="135636"/>
                </a:lnTo>
                <a:lnTo>
                  <a:pt x="61849" y="128270"/>
                </a:lnTo>
                <a:lnTo>
                  <a:pt x="68706" y="127762"/>
                </a:lnTo>
                <a:lnTo>
                  <a:pt x="461472" y="127762"/>
                </a:lnTo>
                <a:lnTo>
                  <a:pt x="461408" y="127603"/>
                </a:lnTo>
                <a:lnTo>
                  <a:pt x="460641" y="127254"/>
                </a:lnTo>
                <a:lnTo>
                  <a:pt x="75691" y="127254"/>
                </a:lnTo>
                <a:lnTo>
                  <a:pt x="102029" y="100242"/>
                </a:lnTo>
                <a:lnTo>
                  <a:pt x="171969" y="60703"/>
                </a:lnTo>
                <a:lnTo>
                  <a:pt x="195490" y="36033"/>
                </a:lnTo>
                <a:lnTo>
                  <a:pt x="197992" y="0"/>
                </a:lnTo>
                <a:close/>
              </a:path>
              <a:path w="471170" h="222250">
                <a:moveTo>
                  <a:pt x="465854" y="138636"/>
                </a:moveTo>
                <a:lnTo>
                  <a:pt x="257762" y="138636"/>
                </a:lnTo>
                <a:lnTo>
                  <a:pt x="305434" y="138956"/>
                </a:lnTo>
                <a:lnTo>
                  <a:pt x="351435" y="142692"/>
                </a:lnTo>
                <a:lnTo>
                  <a:pt x="394969" y="149479"/>
                </a:lnTo>
                <a:lnTo>
                  <a:pt x="415821" y="153296"/>
                </a:lnTo>
                <a:lnTo>
                  <a:pt x="436340" y="161353"/>
                </a:lnTo>
                <a:lnTo>
                  <a:pt x="455191" y="163980"/>
                </a:lnTo>
                <a:lnTo>
                  <a:pt x="471042" y="151511"/>
                </a:lnTo>
                <a:lnTo>
                  <a:pt x="465854" y="138636"/>
                </a:lnTo>
                <a:close/>
              </a:path>
              <a:path w="471170" h="222250">
                <a:moveTo>
                  <a:pt x="461472" y="127762"/>
                </a:moveTo>
                <a:lnTo>
                  <a:pt x="68706" y="127762"/>
                </a:lnTo>
                <a:lnTo>
                  <a:pt x="69341" y="135127"/>
                </a:lnTo>
                <a:lnTo>
                  <a:pt x="70357" y="149860"/>
                </a:lnTo>
                <a:lnTo>
                  <a:pt x="56514" y="150875"/>
                </a:lnTo>
                <a:lnTo>
                  <a:pt x="155894" y="150875"/>
                </a:lnTo>
                <a:lnTo>
                  <a:pt x="160575" y="149693"/>
                </a:lnTo>
                <a:lnTo>
                  <a:pt x="209211" y="142094"/>
                </a:lnTo>
                <a:lnTo>
                  <a:pt x="257762" y="138636"/>
                </a:lnTo>
                <a:lnTo>
                  <a:pt x="465854" y="138636"/>
                </a:lnTo>
                <a:lnTo>
                  <a:pt x="461472" y="127762"/>
                </a:lnTo>
                <a:close/>
              </a:path>
              <a:path w="471170" h="222250">
                <a:moveTo>
                  <a:pt x="241014" y="109188"/>
                </a:moveTo>
                <a:lnTo>
                  <a:pt x="184465" y="110301"/>
                </a:lnTo>
                <a:lnTo>
                  <a:pt x="128621" y="115895"/>
                </a:lnTo>
                <a:lnTo>
                  <a:pt x="75691" y="127254"/>
                </a:lnTo>
                <a:lnTo>
                  <a:pt x="460641" y="127254"/>
                </a:lnTo>
                <a:lnTo>
                  <a:pt x="444465" y="119887"/>
                </a:lnTo>
                <a:lnTo>
                  <a:pt x="392810" y="119887"/>
                </a:lnTo>
                <a:lnTo>
                  <a:pt x="347395" y="115265"/>
                </a:lnTo>
                <a:lnTo>
                  <a:pt x="296060" y="111270"/>
                </a:lnTo>
                <a:lnTo>
                  <a:pt x="241014" y="109188"/>
                </a:lnTo>
                <a:close/>
              </a:path>
              <a:path w="471170" h="222250">
                <a:moveTo>
                  <a:pt x="416232" y="117792"/>
                </a:moveTo>
                <a:lnTo>
                  <a:pt x="392810" y="119887"/>
                </a:lnTo>
                <a:lnTo>
                  <a:pt x="444465" y="119887"/>
                </a:lnTo>
                <a:lnTo>
                  <a:pt x="441118" y="118363"/>
                </a:lnTo>
                <a:lnTo>
                  <a:pt x="416232" y="117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E77D7791-0F10-D274-8068-30393B57C1D3}"/>
              </a:ext>
            </a:extLst>
          </p:cNvPr>
          <p:cNvSpPr/>
          <p:nvPr/>
        </p:nvSpPr>
        <p:spPr>
          <a:xfrm>
            <a:off x="6589740" y="2615184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2666" y="169418"/>
                </a:moveTo>
                <a:lnTo>
                  <a:pt x="34188" y="175006"/>
                </a:lnTo>
                <a:lnTo>
                  <a:pt x="66532" y="182594"/>
                </a:lnTo>
                <a:lnTo>
                  <a:pt x="100089" y="188706"/>
                </a:lnTo>
                <a:lnTo>
                  <a:pt x="135254" y="189864"/>
                </a:lnTo>
                <a:lnTo>
                  <a:pt x="152515" y="198616"/>
                </a:lnTo>
                <a:lnTo>
                  <a:pt x="166179" y="211772"/>
                </a:lnTo>
                <a:lnTo>
                  <a:pt x="182225" y="221976"/>
                </a:lnTo>
                <a:lnTo>
                  <a:pt x="206628" y="221869"/>
                </a:lnTo>
                <a:lnTo>
                  <a:pt x="196248" y="191355"/>
                </a:lnTo>
                <a:lnTo>
                  <a:pt x="173878" y="174164"/>
                </a:lnTo>
                <a:lnTo>
                  <a:pt x="144389" y="165808"/>
                </a:lnTo>
                <a:lnTo>
                  <a:pt x="112649" y="161798"/>
                </a:lnTo>
                <a:lnTo>
                  <a:pt x="160575" y="149693"/>
                </a:lnTo>
                <a:lnTo>
                  <a:pt x="209211" y="142094"/>
                </a:lnTo>
                <a:lnTo>
                  <a:pt x="257762" y="138636"/>
                </a:lnTo>
                <a:lnTo>
                  <a:pt x="305434" y="138956"/>
                </a:lnTo>
                <a:lnTo>
                  <a:pt x="351435" y="142692"/>
                </a:lnTo>
                <a:lnTo>
                  <a:pt x="394969" y="149479"/>
                </a:lnTo>
                <a:lnTo>
                  <a:pt x="415821" y="153296"/>
                </a:lnTo>
                <a:lnTo>
                  <a:pt x="436340" y="161353"/>
                </a:lnTo>
                <a:lnTo>
                  <a:pt x="455191" y="163980"/>
                </a:lnTo>
                <a:lnTo>
                  <a:pt x="471042" y="151511"/>
                </a:lnTo>
                <a:lnTo>
                  <a:pt x="461408" y="127603"/>
                </a:lnTo>
                <a:lnTo>
                  <a:pt x="441118" y="118363"/>
                </a:lnTo>
                <a:lnTo>
                  <a:pt x="416232" y="117792"/>
                </a:lnTo>
                <a:lnTo>
                  <a:pt x="392810" y="119887"/>
                </a:lnTo>
                <a:lnTo>
                  <a:pt x="347395" y="115265"/>
                </a:lnTo>
                <a:lnTo>
                  <a:pt x="296060" y="111270"/>
                </a:lnTo>
                <a:lnTo>
                  <a:pt x="241014" y="109188"/>
                </a:lnTo>
                <a:lnTo>
                  <a:pt x="184465" y="110301"/>
                </a:lnTo>
                <a:lnTo>
                  <a:pt x="128621" y="115895"/>
                </a:lnTo>
                <a:lnTo>
                  <a:pt x="75691" y="127254"/>
                </a:lnTo>
                <a:lnTo>
                  <a:pt x="102029" y="100242"/>
                </a:lnTo>
                <a:lnTo>
                  <a:pt x="137468" y="80083"/>
                </a:lnTo>
                <a:lnTo>
                  <a:pt x="171969" y="60703"/>
                </a:lnTo>
                <a:lnTo>
                  <a:pt x="195490" y="36033"/>
                </a:lnTo>
                <a:lnTo>
                  <a:pt x="197992" y="0"/>
                </a:lnTo>
                <a:lnTo>
                  <a:pt x="177921" y="2004"/>
                </a:lnTo>
                <a:lnTo>
                  <a:pt x="166862" y="12414"/>
                </a:lnTo>
                <a:lnTo>
                  <a:pt x="159970" y="26681"/>
                </a:lnTo>
                <a:lnTo>
                  <a:pt x="152400" y="40259"/>
                </a:lnTo>
                <a:lnTo>
                  <a:pt x="111692" y="63186"/>
                </a:lnTo>
                <a:lnTo>
                  <a:pt x="76390" y="89185"/>
                </a:lnTo>
                <a:lnTo>
                  <a:pt x="40993" y="113803"/>
                </a:lnTo>
                <a:lnTo>
                  <a:pt x="0" y="132587"/>
                </a:lnTo>
                <a:lnTo>
                  <a:pt x="470" y="139378"/>
                </a:lnTo>
                <a:lnTo>
                  <a:pt x="1095" y="148240"/>
                </a:lnTo>
                <a:lnTo>
                  <a:pt x="1839" y="158484"/>
                </a:lnTo>
                <a:lnTo>
                  <a:pt x="2666" y="16941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351B6B70-F2C0-4604-F234-4C845C5DD9C7}"/>
              </a:ext>
            </a:extLst>
          </p:cNvPr>
          <p:cNvSpPr/>
          <p:nvPr/>
        </p:nvSpPr>
        <p:spPr>
          <a:xfrm>
            <a:off x="6627485" y="2702075"/>
            <a:ext cx="10365" cy="15979"/>
          </a:xfrm>
          <a:custGeom>
            <a:avLst/>
            <a:gdLst/>
            <a:ahLst/>
            <a:cxnLst/>
            <a:rect l="l" t="t" r="r" b="b"/>
            <a:pathLst>
              <a:path w="15240" h="23495">
                <a:moveTo>
                  <a:pt x="13207" y="0"/>
                </a:moveTo>
                <a:lnTo>
                  <a:pt x="13842" y="7365"/>
                </a:lnTo>
                <a:lnTo>
                  <a:pt x="14350" y="14732"/>
                </a:lnTo>
                <a:lnTo>
                  <a:pt x="14858" y="22098"/>
                </a:lnTo>
                <a:lnTo>
                  <a:pt x="8000" y="22606"/>
                </a:lnTo>
                <a:lnTo>
                  <a:pt x="1015" y="23113"/>
                </a:lnTo>
                <a:lnTo>
                  <a:pt x="507" y="15748"/>
                </a:lnTo>
                <a:lnTo>
                  <a:pt x="0" y="8255"/>
                </a:lnTo>
                <a:lnTo>
                  <a:pt x="6857" y="7874"/>
                </a:lnTo>
                <a:lnTo>
                  <a:pt x="6350" y="508"/>
                </a:lnTo>
                <a:lnTo>
                  <a:pt x="1320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A54C65E5-40FE-1289-CEF5-A1918D434274}"/>
              </a:ext>
            </a:extLst>
          </p:cNvPr>
          <p:cNvSpPr/>
          <p:nvPr/>
        </p:nvSpPr>
        <p:spPr>
          <a:xfrm>
            <a:off x="4657235" y="469078"/>
            <a:ext cx="1654212" cy="1557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7F0DADFB-B1A7-488D-D926-D4E21B5320F9}"/>
              </a:ext>
            </a:extLst>
          </p:cNvPr>
          <p:cNvSpPr/>
          <p:nvPr/>
        </p:nvSpPr>
        <p:spPr>
          <a:xfrm>
            <a:off x="6122290" y="1251443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197992" y="0"/>
                </a:moveTo>
                <a:lnTo>
                  <a:pt x="177921" y="1986"/>
                </a:lnTo>
                <a:lnTo>
                  <a:pt x="166862" y="12366"/>
                </a:lnTo>
                <a:lnTo>
                  <a:pt x="159970" y="26628"/>
                </a:lnTo>
                <a:lnTo>
                  <a:pt x="152400" y="40259"/>
                </a:lnTo>
                <a:lnTo>
                  <a:pt x="111692" y="63130"/>
                </a:lnTo>
                <a:lnTo>
                  <a:pt x="76390" y="89122"/>
                </a:lnTo>
                <a:lnTo>
                  <a:pt x="40993" y="113732"/>
                </a:lnTo>
                <a:lnTo>
                  <a:pt x="0" y="132461"/>
                </a:lnTo>
                <a:lnTo>
                  <a:pt x="2540" y="169417"/>
                </a:lnTo>
                <a:lnTo>
                  <a:pt x="34135" y="174950"/>
                </a:lnTo>
                <a:lnTo>
                  <a:pt x="66516" y="182530"/>
                </a:lnTo>
                <a:lnTo>
                  <a:pt x="100087" y="188634"/>
                </a:lnTo>
                <a:lnTo>
                  <a:pt x="135255" y="189737"/>
                </a:lnTo>
                <a:lnTo>
                  <a:pt x="152459" y="198508"/>
                </a:lnTo>
                <a:lnTo>
                  <a:pt x="166116" y="211709"/>
                </a:lnTo>
                <a:lnTo>
                  <a:pt x="182153" y="221956"/>
                </a:lnTo>
                <a:lnTo>
                  <a:pt x="206502" y="221869"/>
                </a:lnTo>
                <a:lnTo>
                  <a:pt x="196193" y="191281"/>
                </a:lnTo>
                <a:lnTo>
                  <a:pt x="173847" y="174053"/>
                </a:lnTo>
                <a:lnTo>
                  <a:pt x="144333" y="165683"/>
                </a:lnTo>
                <a:lnTo>
                  <a:pt x="112522" y="161671"/>
                </a:lnTo>
                <a:lnTo>
                  <a:pt x="155973" y="150749"/>
                </a:lnTo>
                <a:lnTo>
                  <a:pt x="56515" y="150749"/>
                </a:lnTo>
                <a:lnTo>
                  <a:pt x="55499" y="136016"/>
                </a:lnTo>
                <a:lnTo>
                  <a:pt x="62357" y="135509"/>
                </a:lnTo>
                <a:lnTo>
                  <a:pt x="61849" y="128142"/>
                </a:lnTo>
                <a:lnTo>
                  <a:pt x="68707" y="127635"/>
                </a:lnTo>
                <a:lnTo>
                  <a:pt x="461379" y="127635"/>
                </a:lnTo>
                <a:lnTo>
                  <a:pt x="460446" y="127126"/>
                </a:lnTo>
                <a:lnTo>
                  <a:pt x="75565" y="127126"/>
                </a:lnTo>
                <a:lnTo>
                  <a:pt x="101903" y="100165"/>
                </a:lnTo>
                <a:lnTo>
                  <a:pt x="171869" y="60640"/>
                </a:lnTo>
                <a:lnTo>
                  <a:pt x="195428" y="35983"/>
                </a:lnTo>
                <a:lnTo>
                  <a:pt x="197992" y="0"/>
                </a:lnTo>
                <a:close/>
              </a:path>
              <a:path w="471170" h="222250">
                <a:moveTo>
                  <a:pt x="465823" y="138557"/>
                </a:moveTo>
                <a:lnTo>
                  <a:pt x="257730" y="138557"/>
                </a:lnTo>
                <a:lnTo>
                  <a:pt x="305392" y="138858"/>
                </a:lnTo>
                <a:lnTo>
                  <a:pt x="351361" y="142573"/>
                </a:lnTo>
                <a:lnTo>
                  <a:pt x="394842" y="149351"/>
                </a:lnTo>
                <a:lnTo>
                  <a:pt x="415768" y="153223"/>
                </a:lnTo>
                <a:lnTo>
                  <a:pt x="436324" y="161274"/>
                </a:lnTo>
                <a:lnTo>
                  <a:pt x="455189" y="163871"/>
                </a:lnTo>
                <a:lnTo>
                  <a:pt x="471042" y="151384"/>
                </a:lnTo>
                <a:lnTo>
                  <a:pt x="465823" y="138557"/>
                </a:lnTo>
                <a:close/>
              </a:path>
              <a:path w="471170" h="222250">
                <a:moveTo>
                  <a:pt x="461379" y="127635"/>
                </a:moveTo>
                <a:lnTo>
                  <a:pt x="68707" y="127635"/>
                </a:lnTo>
                <a:lnTo>
                  <a:pt x="70231" y="149860"/>
                </a:lnTo>
                <a:lnTo>
                  <a:pt x="63373" y="150240"/>
                </a:lnTo>
                <a:lnTo>
                  <a:pt x="56515" y="150749"/>
                </a:lnTo>
                <a:lnTo>
                  <a:pt x="155973" y="150749"/>
                </a:lnTo>
                <a:lnTo>
                  <a:pt x="160501" y="149610"/>
                </a:lnTo>
                <a:lnTo>
                  <a:pt x="209169" y="142023"/>
                </a:lnTo>
                <a:lnTo>
                  <a:pt x="257730" y="138557"/>
                </a:lnTo>
                <a:lnTo>
                  <a:pt x="465823" y="138557"/>
                </a:lnTo>
                <a:lnTo>
                  <a:pt x="461379" y="127635"/>
                </a:lnTo>
                <a:close/>
              </a:path>
              <a:path w="471170" h="222250">
                <a:moveTo>
                  <a:pt x="240950" y="109124"/>
                </a:moveTo>
                <a:lnTo>
                  <a:pt x="184399" y="110207"/>
                </a:lnTo>
                <a:lnTo>
                  <a:pt x="128539" y="115778"/>
                </a:lnTo>
                <a:lnTo>
                  <a:pt x="75565" y="127126"/>
                </a:lnTo>
                <a:lnTo>
                  <a:pt x="460446" y="127126"/>
                </a:lnTo>
                <a:lnTo>
                  <a:pt x="444516" y="119887"/>
                </a:lnTo>
                <a:lnTo>
                  <a:pt x="392811" y="119887"/>
                </a:lnTo>
                <a:lnTo>
                  <a:pt x="347350" y="115256"/>
                </a:lnTo>
                <a:lnTo>
                  <a:pt x="295999" y="111237"/>
                </a:lnTo>
                <a:lnTo>
                  <a:pt x="240950" y="109124"/>
                </a:lnTo>
                <a:close/>
              </a:path>
              <a:path w="471170" h="222250">
                <a:moveTo>
                  <a:pt x="416161" y="117736"/>
                </a:moveTo>
                <a:lnTo>
                  <a:pt x="392811" y="119887"/>
                </a:lnTo>
                <a:lnTo>
                  <a:pt x="444516" y="119887"/>
                </a:lnTo>
                <a:lnTo>
                  <a:pt x="441023" y="118300"/>
                </a:lnTo>
                <a:lnTo>
                  <a:pt x="416161" y="1177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3" name="object 17">
            <a:extLst>
              <a:ext uri="{FF2B5EF4-FFF2-40B4-BE49-F238E27FC236}">
                <a16:creationId xmlns:a16="http://schemas.microsoft.com/office/drawing/2014/main" id="{0C2E3C5D-EFB6-FEB1-9463-AEBD4D14AE57}"/>
              </a:ext>
            </a:extLst>
          </p:cNvPr>
          <p:cNvSpPr/>
          <p:nvPr/>
        </p:nvSpPr>
        <p:spPr>
          <a:xfrm>
            <a:off x="6122290" y="1251443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2540" y="169417"/>
                </a:moveTo>
                <a:lnTo>
                  <a:pt x="34135" y="174950"/>
                </a:lnTo>
                <a:lnTo>
                  <a:pt x="66516" y="182530"/>
                </a:lnTo>
                <a:lnTo>
                  <a:pt x="100087" y="188634"/>
                </a:lnTo>
                <a:lnTo>
                  <a:pt x="135255" y="189737"/>
                </a:lnTo>
                <a:lnTo>
                  <a:pt x="152459" y="198508"/>
                </a:lnTo>
                <a:lnTo>
                  <a:pt x="166116" y="211709"/>
                </a:lnTo>
                <a:lnTo>
                  <a:pt x="182153" y="221956"/>
                </a:lnTo>
                <a:lnTo>
                  <a:pt x="206502" y="221869"/>
                </a:lnTo>
                <a:lnTo>
                  <a:pt x="196193" y="191281"/>
                </a:lnTo>
                <a:lnTo>
                  <a:pt x="173847" y="174053"/>
                </a:lnTo>
                <a:lnTo>
                  <a:pt x="144333" y="165683"/>
                </a:lnTo>
                <a:lnTo>
                  <a:pt x="112522" y="161671"/>
                </a:lnTo>
                <a:lnTo>
                  <a:pt x="160501" y="149610"/>
                </a:lnTo>
                <a:lnTo>
                  <a:pt x="209169" y="142023"/>
                </a:lnTo>
                <a:lnTo>
                  <a:pt x="257730" y="138557"/>
                </a:lnTo>
                <a:lnTo>
                  <a:pt x="305392" y="138858"/>
                </a:lnTo>
                <a:lnTo>
                  <a:pt x="351361" y="142573"/>
                </a:lnTo>
                <a:lnTo>
                  <a:pt x="394842" y="149351"/>
                </a:lnTo>
                <a:lnTo>
                  <a:pt x="415768" y="153223"/>
                </a:lnTo>
                <a:lnTo>
                  <a:pt x="436324" y="161274"/>
                </a:lnTo>
                <a:lnTo>
                  <a:pt x="455189" y="163871"/>
                </a:lnTo>
                <a:lnTo>
                  <a:pt x="471042" y="151384"/>
                </a:lnTo>
                <a:lnTo>
                  <a:pt x="461337" y="127531"/>
                </a:lnTo>
                <a:lnTo>
                  <a:pt x="441023" y="118300"/>
                </a:lnTo>
                <a:lnTo>
                  <a:pt x="416161" y="117736"/>
                </a:lnTo>
                <a:lnTo>
                  <a:pt x="392811" y="119887"/>
                </a:lnTo>
                <a:lnTo>
                  <a:pt x="347350" y="115256"/>
                </a:lnTo>
                <a:lnTo>
                  <a:pt x="295999" y="111237"/>
                </a:lnTo>
                <a:lnTo>
                  <a:pt x="240950" y="109124"/>
                </a:lnTo>
                <a:lnTo>
                  <a:pt x="184399" y="110207"/>
                </a:lnTo>
                <a:lnTo>
                  <a:pt x="128539" y="115778"/>
                </a:lnTo>
                <a:lnTo>
                  <a:pt x="75565" y="127126"/>
                </a:lnTo>
                <a:lnTo>
                  <a:pt x="101903" y="100165"/>
                </a:lnTo>
                <a:lnTo>
                  <a:pt x="137349" y="80019"/>
                </a:lnTo>
                <a:lnTo>
                  <a:pt x="171869" y="60640"/>
                </a:lnTo>
                <a:lnTo>
                  <a:pt x="195428" y="35983"/>
                </a:lnTo>
                <a:lnTo>
                  <a:pt x="197992" y="0"/>
                </a:lnTo>
                <a:lnTo>
                  <a:pt x="177921" y="1986"/>
                </a:lnTo>
                <a:lnTo>
                  <a:pt x="166862" y="12366"/>
                </a:lnTo>
                <a:lnTo>
                  <a:pt x="159970" y="26628"/>
                </a:lnTo>
                <a:lnTo>
                  <a:pt x="152400" y="40259"/>
                </a:lnTo>
                <a:lnTo>
                  <a:pt x="111692" y="63130"/>
                </a:lnTo>
                <a:lnTo>
                  <a:pt x="76390" y="89122"/>
                </a:lnTo>
                <a:lnTo>
                  <a:pt x="40993" y="113732"/>
                </a:lnTo>
                <a:lnTo>
                  <a:pt x="0" y="132461"/>
                </a:lnTo>
                <a:lnTo>
                  <a:pt x="468" y="139253"/>
                </a:lnTo>
                <a:lnTo>
                  <a:pt x="1079" y="148129"/>
                </a:lnTo>
                <a:lnTo>
                  <a:pt x="1785" y="158410"/>
                </a:lnTo>
                <a:lnTo>
                  <a:pt x="2540" y="1694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4" name="object 18">
            <a:extLst>
              <a:ext uri="{FF2B5EF4-FFF2-40B4-BE49-F238E27FC236}">
                <a16:creationId xmlns:a16="http://schemas.microsoft.com/office/drawing/2014/main" id="{77FDB268-7398-052D-F413-124BF886B2F8}"/>
              </a:ext>
            </a:extLst>
          </p:cNvPr>
          <p:cNvSpPr/>
          <p:nvPr/>
        </p:nvSpPr>
        <p:spPr>
          <a:xfrm>
            <a:off x="6160035" y="1338248"/>
            <a:ext cx="10365" cy="15979"/>
          </a:xfrm>
          <a:custGeom>
            <a:avLst/>
            <a:gdLst/>
            <a:ahLst/>
            <a:cxnLst/>
            <a:rect l="l" t="t" r="r" b="b"/>
            <a:pathLst>
              <a:path w="15239" h="23494">
                <a:moveTo>
                  <a:pt x="13208" y="0"/>
                </a:moveTo>
                <a:lnTo>
                  <a:pt x="13716" y="7365"/>
                </a:lnTo>
                <a:lnTo>
                  <a:pt x="14224" y="14731"/>
                </a:lnTo>
                <a:lnTo>
                  <a:pt x="14732" y="22225"/>
                </a:lnTo>
                <a:lnTo>
                  <a:pt x="7874" y="22605"/>
                </a:lnTo>
                <a:lnTo>
                  <a:pt x="1016" y="23113"/>
                </a:lnTo>
                <a:lnTo>
                  <a:pt x="508" y="15748"/>
                </a:lnTo>
                <a:lnTo>
                  <a:pt x="0" y="8381"/>
                </a:lnTo>
                <a:lnTo>
                  <a:pt x="6858" y="7874"/>
                </a:lnTo>
                <a:lnTo>
                  <a:pt x="6350" y="507"/>
                </a:lnTo>
                <a:lnTo>
                  <a:pt x="1320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5" name="object 19">
            <a:extLst>
              <a:ext uri="{FF2B5EF4-FFF2-40B4-BE49-F238E27FC236}">
                <a16:creationId xmlns:a16="http://schemas.microsoft.com/office/drawing/2014/main" id="{05B2443F-47DF-33AD-AC3A-62C210795AE5}"/>
              </a:ext>
            </a:extLst>
          </p:cNvPr>
          <p:cNvSpPr/>
          <p:nvPr/>
        </p:nvSpPr>
        <p:spPr>
          <a:xfrm>
            <a:off x="6141897" y="3911121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197866" y="0"/>
                </a:moveTo>
                <a:lnTo>
                  <a:pt x="177867" y="1986"/>
                </a:lnTo>
                <a:lnTo>
                  <a:pt x="166846" y="12366"/>
                </a:lnTo>
                <a:lnTo>
                  <a:pt x="159968" y="26628"/>
                </a:lnTo>
                <a:lnTo>
                  <a:pt x="152400" y="40258"/>
                </a:lnTo>
                <a:lnTo>
                  <a:pt x="111692" y="63130"/>
                </a:lnTo>
                <a:lnTo>
                  <a:pt x="76390" y="89122"/>
                </a:lnTo>
                <a:lnTo>
                  <a:pt x="40993" y="113732"/>
                </a:lnTo>
                <a:lnTo>
                  <a:pt x="0" y="132460"/>
                </a:lnTo>
                <a:lnTo>
                  <a:pt x="2539" y="169417"/>
                </a:lnTo>
                <a:lnTo>
                  <a:pt x="34133" y="174950"/>
                </a:lnTo>
                <a:lnTo>
                  <a:pt x="66500" y="182530"/>
                </a:lnTo>
                <a:lnTo>
                  <a:pt x="100034" y="188634"/>
                </a:lnTo>
                <a:lnTo>
                  <a:pt x="135127" y="189737"/>
                </a:lnTo>
                <a:lnTo>
                  <a:pt x="152388" y="198508"/>
                </a:lnTo>
                <a:lnTo>
                  <a:pt x="166052" y="211708"/>
                </a:lnTo>
                <a:lnTo>
                  <a:pt x="182098" y="221956"/>
                </a:lnTo>
                <a:lnTo>
                  <a:pt x="206501" y="221869"/>
                </a:lnTo>
                <a:lnTo>
                  <a:pt x="196193" y="191299"/>
                </a:lnTo>
                <a:lnTo>
                  <a:pt x="173847" y="174101"/>
                </a:lnTo>
                <a:lnTo>
                  <a:pt x="144333" y="165736"/>
                </a:lnTo>
                <a:lnTo>
                  <a:pt x="112522" y="161670"/>
                </a:lnTo>
                <a:lnTo>
                  <a:pt x="155925" y="150748"/>
                </a:lnTo>
                <a:lnTo>
                  <a:pt x="56514" y="150748"/>
                </a:lnTo>
                <a:lnTo>
                  <a:pt x="55499" y="136016"/>
                </a:lnTo>
                <a:lnTo>
                  <a:pt x="62356" y="135508"/>
                </a:lnTo>
                <a:lnTo>
                  <a:pt x="61849" y="128142"/>
                </a:lnTo>
                <a:lnTo>
                  <a:pt x="68706" y="127761"/>
                </a:lnTo>
                <a:lnTo>
                  <a:pt x="461347" y="127761"/>
                </a:lnTo>
                <a:lnTo>
                  <a:pt x="461283" y="127603"/>
                </a:lnTo>
                <a:lnTo>
                  <a:pt x="460517" y="127253"/>
                </a:lnTo>
                <a:lnTo>
                  <a:pt x="75564" y="127253"/>
                </a:lnTo>
                <a:lnTo>
                  <a:pt x="101902" y="100242"/>
                </a:lnTo>
                <a:lnTo>
                  <a:pt x="171842" y="60703"/>
                </a:lnTo>
                <a:lnTo>
                  <a:pt x="195363" y="36033"/>
                </a:lnTo>
                <a:lnTo>
                  <a:pt x="197866" y="0"/>
                </a:lnTo>
                <a:close/>
              </a:path>
              <a:path w="471170" h="222250">
                <a:moveTo>
                  <a:pt x="465696" y="138556"/>
                </a:moveTo>
                <a:lnTo>
                  <a:pt x="257635" y="138556"/>
                </a:lnTo>
                <a:lnTo>
                  <a:pt x="305307" y="138858"/>
                </a:lnTo>
                <a:lnTo>
                  <a:pt x="351308" y="142573"/>
                </a:lnTo>
                <a:lnTo>
                  <a:pt x="394843" y="149351"/>
                </a:lnTo>
                <a:lnTo>
                  <a:pt x="415694" y="153243"/>
                </a:lnTo>
                <a:lnTo>
                  <a:pt x="436213" y="161337"/>
                </a:lnTo>
                <a:lnTo>
                  <a:pt x="455064" y="163978"/>
                </a:lnTo>
                <a:lnTo>
                  <a:pt x="470916" y="151510"/>
                </a:lnTo>
                <a:lnTo>
                  <a:pt x="465696" y="138556"/>
                </a:lnTo>
                <a:close/>
              </a:path>
              <a:path w="471170" h="222250">
                <a:moveTo>
                  <a:pt x="461347" y="127761"/>
                </a:moveTo>
                <a:lnTo>
                  <a:pt x="68706" y="127761"/>
                </a:lnTo>
                <a:lnTo>
                  <a:pt x="70230" y="149859"/>
                </a:lnTo>
                <a:lnTo>
                  <a:pt x="63373" y="150367"/>
                </a:lnTo>
                <a:lnTo>
                  <a:pt x="56514" y="150748"/>
                </a:lnTo>
                <a:lnTo>
                  <a:pt x="155925" y="150748"/>
                </a:lnTo>
                <a:lnTo>
                  <a:pt x="160448" y="149610"/>
                </a:lnTo>
                <a:lnTo>
                  <a:pt x="209084" y="142023"/>
                </a:lnTo>
                <a:lnTo>
                  <a:pt x="257635" y="138556"/>
                </a:lnTo>
                <a:lnTo>
                  <a:pt x="465696" y="138556"/>
                </a:lnTo>
                <a:lnTo>
                  <a:pt x="461347" y="127761"/>
                </a:lnTo>
                <a:close/>
              </a:path>
              <a:path w="471170" h="222250">
                <a:moveTo>
                  <a:pt x="240950" y="109188"/>
                </a:moveTo>
                <a:lnTo>
                  <a:pt x="184399" y="110301"/>
                </a:lnTo>
                <a:lnTo>
                  <a:pt x="128539" y="115895"/>
                </a:lnTo>
                <a:lnTo>
                  <a:pt x="75564" y="127253"/>
                </a:lnTo>
                <a:lnTo>
                  <a:pt x="460517" y="127253"/>
                </a:lnTo>
                <a:lnTo>
                  <a:pt x="444352" y="119887"/>
                </a:lnTo>
                <a:lnTo>
                  <a:pt x="392810" y="119887"/>
                </a:lnTo>
                <a:lnTo>
                  <a:pt x="347350" y="115265"/>
                </a:lnTo>
                <a:lnTo>
                  <a:pt x="295999" y="111270"/>
                </a:lnTo>
                <a:lnTo>
                  <a:pt x="240950" y="109188"/>
                </a:lnTo>
                <a:close/>
              </a:path>
              <a:path w="471170" h="222250">
                <a:moveTo>
                  <a:pt x="416159" y="117792"/>
                </a:moveTo>
                <a:lnTo>
                  <a:pt x="392810" y="119887"/>
                </a:lnTo>
                <a:lnTo>
                  <a:pt x="444352" y="119887"/>
                </a:lnTo>
                <a:lnTo>
                  <a:pt x="441007" y="118363"/>
                </a:lnTo>
                <a:lnTo>
                  <a:pt x="416159" y="1177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6" name="object 20">
            <a:extLst>
              <a:ext uri="{FF2B5EF4-FFF2-40B4-BE49-F238E27FC236}">
                <a16:creationId xmlns:a16="http://schemas.microsoft.com/office/drawing/2014/main" id="{02559F46-9187-F22A-7F90-E89A66901277}"/>
              </a:ext>
            </a:extLst>
          </p:cNvPr>
          <p:cNvSpPr/>
          <p:nvPr/>
        </p:nvSpPr>
        <p:spPr>
          <a:xfrm>
            <a:off x="6141897" y="3911121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2539" y="169417"/>
                </a:moveTo>
                <a:lnTo>
                  <a:pt x="34133" y="174950"/>
                </a:lnTo>
                <a:lnTo>
                  <a:pt x="66500" y="182530"/>
                </a:lnTo>
                <a:lnTo>
                  <a:pt x="100034" y="188634"/>
                </a:lnTo>
                <a:lnTo>
                  <a:pt x="135127" y="189737"/>
                </a:lnTo>
                <a:lnTo>
                  <a:pt x="152388" y="198508"/>
                </a:lnTo>
                <a:lnTo>
                  <a:pt x="166052" y="211708"/>
                </a:lnTo>
                <a:lnTo>
                  <a:pt x="182098" y="221956"/>
                </a:lnTo>
                <a:lnTo>
                  <a:pt x="206501" y="221869"/>
                </a:lnTo>
                <a:lnTo>
                  <a:pt x="196193" y="191299"/>
                </a:lnTo>
                <a:lnTo>
                  <a:pt x="173847" y="174101"/>
                </a:lnTo>
                <a:lnTo>
                  <a:pt x="144333" y="165736"/>
                </a:lnTo>
                <a:lnTo>
                  <a:pt x="112522" y="161670"/>
                </a:lnTo>
                <a:lnTo>
                  <a:pt x="160448" y="149610"/>
                </a:lnTo>
                <a:lnTo>
                  <a:pt x="209084" y="142023"/>
                </a:lnTo>
                <a:lnTo>
                  <a:pt x="257635" y="138556"/>
                </a:lnTo>
                <a:lnTo>
                  <a:pt x="305307" y="138858"/>
                </a:lnTo>
                <a:lnTo>
                  <a:pt x="351308" y="142573"/>
                </a:lnTo>
                <a:lnTo>
                  <a:pt x="394843" y="149351"/>
                </a:lnTo>
                <a:lnTo>
                  <a:pt x="415694" y="153243"/>
                </a:lnTo>
                <a:lnTo>
                  <a:pt x="436213" y="161337"/>
                </a:lnTo>
                <a:lnTo>
                  <a:pt x="455064" y="163978"/>
                </a:lnTo>
                <a:lnTo>
                  <a:pt x="470916" y="151510"/>
                </a:lnTo>
                <a:lnTo>
                  <a:pt x="461283" y="127603"/>
                </a:lnTo>
                <a:lnTo>
                  <a:pt x="441007" y="118363"/>
                </a:lnTo>
                <a:lnTo>
                  <a:pt x="416159" y="117792"/>
                </a:lnTo>
                <a:lnTo>
                  <a:pt x="392810" y="119887"/>
                </a:lnTo>
                <a:lnTo>
                  <a:pt x="347350" y="115265"/>
                </a:lnTo>
                <a:lnTo>
                  <a:pt x="295999" y="111270"/>
                </a:lnTo>
                <a:lnTo>
                  <a:pt x="240950" y="109188"/>
                </a:lnTo>
                <a:lnTo>
                  <a:pt x="184399" y="110301"/>
                </a:lnTo>
                <a:lnTo>
                  <a:pt x="128539" y="115895"/>
                </a:lnTo>
                <a:lnTo>
                  <a:pt x="75564" y="127253"/>
                </a:lnTo>
                <a:lnTo>
                  <a:pt x="101902" y="100242"/>
                </a:lnTo>
                <a:lnTo>
                  <a:pt x="137341" y="80083"/>
                </a:lnTo>
                <a:lnTo>
                  <a:pt x="171842" y="60703"/>
                </a:lnTo>
                <a:lnTo>
                  <a:pt x="195363" y="36033"/>
                </a:lnTo>
                <a:lnTo>
                  <a:pt x="197866" y="0"/>
                </a:lnTo>
                <a:lnTo>
                  <a:pt x="177867" y="1986"/>
                </a:lnTo>
                <a:lnTo>
                  <a:pt x="166846" y="12366"/>
                </a:lnTo>
                <a:lnTo>
                  <a:pt x="159968" y="26628"/>
                </a:lnTo>
                <a:lnTo>
                  <a:pt x="152400" y="40258"/>
                </a:lnTo>
                <a:lnTo>
                  <a:pt x="111692" y="63130"/>
                </a:lnTo>
                <a:lnTo>
                  <a:pt x="76390" y="89122"/>
                </a:lnTo>
                <a:lnTo>
                  <a:pt x="40993" y="113732"/>
                </a:lnTo>
                <a:lnTo>
                  <a:pt x="0" y="132460"/>
                </a:lnTo>
                <a:lnTo>
                  <a:pt x="468" y="139271"/>
                </a:lnTo>
                <a:lnTo>
                  <a:pt x="1079" y="148177"/>
                </a:lnTo>
                <a:lnTo>
                  <a:pt x="1785" y="158464"/>
                </a:lnTo>
                <a:lnTo>
                  <a:pt x="2539" y="169417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2BF1AAF7-F669-6A51-7B07-8633675F1357}"/>
              </a:ext>
            </a:extLst>
          </p:cNvPr>
          <p:cNvSpPr/>
          <p:nvPr/>
        </p:nvSpPr>
        <p:spPr>
          <a:xfrm>
            <a:off x="6179642" y="3998012"/>
            <a:ext cx="10365" cy="15979"/>
          </a:xfrm>
          <a:custGeom>
            <a:avLst/>
            <a:gdLst/>
            <a:ahLst/>
            <a:cxnLst/>
            <a:rect l="l" t="t" r="r" b="b"/>
            <a:pathLst>
              <a:path w="15239" h="23495">
                <a:moveTo>
                  <a:pt x="13207" y="0"/>
                </a:moveTo>
                <a:lnTo>
                  <a:pt x="13715" y="7365"/>
                </a:lnTo>
                <a:lnTo>
                  <a:pt x="14224" y="14731"/>
                </a:lnTo>
                <a:lnTo>
                  <a:pt x="14731" y="22097"/>
                </a:lnTo>
                <a:lnTo>
                  <a:pt x="7874" y="22605"/>
                </a:lnTo>
                <a:lnTo>
                  <a:pt x="1015" y="22986"/>
                </a:lnTo>
                <a:lnTo>
                  <a:pt x="507" y="15620"/>
                </a:lnTo>
                <a:lnTo>
                  <a:pt x="0" y="8254"/>
                </a:lnTo>
                <a:lnTo>
                  <a:pt x="6857" y="7746"/>
                </a:lnTo>
                <a:lnTo>
                  <a:pt x="6350" y="380"/>
                </a:lnTo>
                <a:lnTo>
                  <a:pt x="13207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8" name="object 22">
            <a:extLst>
              <a:ext uri="{FF2B5EF4-FFF2-40B4-BE49-F238E27FC236}">
                <a16:creationId xmlns:a16="http://schemas.microsoft.com/office/drawing/2014/main" id="{B27DB0BD-E429-59A6-95A5-EFC5508C34C6}"/>
              </a:ext>
            </a:extLst>
          </p:cNvPr>
          <p:cNvSpPr/>
          <p:nvPr/>
        </p:nvSpPr>
        <p:spPr>
          <a:xfrm>
            <a:off x="4746372" y="3373278"/>
            <a:ext cx="1654212" cy="14168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9" name="object 23">
            <a:extLst>
              <a:ext uri="{FF2B5EF4-FFF2-40B4-BE49-F238E27FC236}">
                <a16:creationId xmlns:a16="http://schemas.microsoft.com/office/drawing/2014/main" id="{578DF9B9-6BDE-01D4-EB0A-B8747C87FA6E}"/>
              </a:ext>
            </a:extLst>
          </p:cNvPr>
          <p:cNvSpPr/>
          <p:nvPr/>
        </p:nvSpPr>
        <p:spPr>
          <a:xfrm>
            <a:off x="5125721" y="888850"/>
            <a:ext cx="889294" cy="8198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0" name="object 24">
            <a:extLst>
              <a:ext uri="{FF2B5EF4-FFF2-40B4-BE49-F238E27FC236}">
                <a16:creationId xmlns:a16="http://schemas.microsoft.com/office/drawing/2014/main" id="{AE4AED62-A976-DF65-C2CA-C07C7DA48ED8}"/>
              </a:ext>
            </a:extLst>
          </p:cNvPr>
          <p:cNvSpPr/>
          <p:nvPr/>
        </p:nvSpPr>
        <p:spPr>
          <a:xfrm>
            <a:off x="5292593" y="3698730"/>
            <a:ext cx="704802" cy="78253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35392435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object 3">
            <a:extLst>
              <a:ext uri="{FF2B5EF4-FFF2-40B4-BE49-F238E27FC236}">
                <a16:creationId xmlns:a16="http://schemas.microsoft.com/office/drawing/2014/main" id="{560F2CAD-13FA-F279-7BE9-4F8D4F582E43}"/>
              </a:ext>
            </a:extLst>
          </p:cNvPr>
          <p:cNvSpPr txBox="1"/>
          <p:nvPr/>
        </p:nvSpPr>
        <p:spPr>
          <a:xfrm>
            <a:off x="1906903" y="1394311"/>
            <a:ext cx="4711204" cy="1117193"/>
          </a:xfrm>
          <a:prstGeom prst="rect">
            <a:avLst/>
          </a:prstGeom>
        </p:spPr>
        <p:txBody>
          <a:bodyPr vert="horz" wrap="square" lIns="0" tIns="7774" rIns="0" bIns="0" rtlCol="0">
            <a:spAutoFit/>
          </a:bodyPr>
          <a:lstStyle/>
          <a:p>
            <a:pPr marL="8637" marR="3455">
              <a:lnSpc>
                <a:spcPct val="100299"/>
              </a:lnSpc>
              <a:spcBef>
                <a:spcPts val="61"/>
              </a:spcBef>
            </a:pPr>
            <a:r>
              <a:rPr sz="1632" i="1" spc="-3" dirty="0">
                <a:latin typeface="Georgia"/>
                <a:cs typeface="Georgia"/>
              </a:rPr>
              <a:t>Скрам </a:t>
            </a:r>
            <a:r>
              <a:rPr sz="1394" i="1" dirty="0">
                <a:latin typeface="Georgia"/>
                <a:cs typeface="Georgia"/>
              </a:rPr>
              <a:t>– </a:t>
            </a:r>
            <a:r>
              <a:rPr sz="1394" i="1" spc="-3" dirty="0">
                <a:latin typeface="Georgia"/>
                <a:cs typeface="Georgia"/>
              </a:rPr>
              <a:t>фреймворк, предоставляющий </a:t>
            </a:r>
            <a:r>
              <a:rPr sz="1394" i="1" dirty="0">
                <a:latin typeface="Georgia"/>
                <a:cs typeface="Georgia"/>
              </a:rPr>
              <a:t>спектр  </a:t>
            </a:r>
            <a:r>
              <a:rPr sz="1394" i="1" spc="-3" dirty="0">
                <a:latin typeface="Georgia"/>
                <a:cs typeface="Georgia"/>
              </a:rPr>
              <a:t>возможностей для </a:t>
            </a:r>
            <a:r>
              <a:rPr sz="1394" i="1" dirty="0">
                <a:latin typeface="Georgia"/>
                <a:cs typeface="Georgia"/>
              </a:rPr>
              <a:t>продуктивной и творческой  </a:t>
            </a:r>
            <a:r>
              <a:rPr sz="1394" i="1" spc="-3" dirty="0">
                <a:latin typeface="Georgia"/>
                <a:cs typeface="Georgia"/>
              </a:rPr>
              <a:t>разработки продуктов </a:t>
            </a:r>
            <a:r>
              <a:rPr sz="1394" i="1" dirty="0">
                <a:latin typeface="Georgia"/>
                <a:cs typeface="Georgia"/>
              </a:rPr>
              <a:t>с </a:t>
            </a:r>
            <a:r>
              <a:rPr sz="1394" i="1" spc="-3" dirty="0">
                <a:latin typeface="Georgia"/>
                <a:cs typeface="Georgia"/>
              </a:rPr>
              <a:t>максимально возможной  ценностью </a:t>
            </a:r>
            <a:r>
              <a:rPr sz="1394" i="1" dirty="0">
                <a:latin typeface="Georgia"/>
                <a:cs typeface="Georgia"/>
              </a:rPr>
              <a:t>и решения </a:t>
            </a:r>
            <a:r>
              <a:rPr sz="1394" i="1" spc="-3" dirty="0">
                <a:latin typeface="Georgia"/>
                <a:cs typeface="Georgia"/>
              </a:rPr>
              <a:t>нетривиальных </a:t>
            </a:r>
            <a:r>
              <a:rPr sz="1394" i="1" dirty="0">
                <a:latin typeface="Georgia"/>
                <a:cs typeface="Georgia"/>
              </a:rPr>
              <a:t>задач в процессе  </a:t>
            </a:r>
            <a:r>
              <a:rPr sz="1394" i="1" spc="-3" dirty="0">
                <a:latin typeface="Georgia"/>
                <a:cs typeface="Georgia"/>
              </a:rPr>
              <a:t>работы.</a:t>
            </a:r>
            <a:endParaRPr sz="1394">
              <a:latin typeface="Georgia"/>
              <a:cs typeface="Georgia"/>
            </a:endParaRP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73C74335-394D-DAE9-A2B0-5C593036C78D}"/>
              </a:ext>
            </a:extLst>
          </p:cNvPr>
          <p:cNvSpPr txBox="1"/>
          <p:nvPr/>
        </p:nvSpPr>
        <p:spPr>
          <a:xfrm>
            <a:off x="1504958" y="1113600"/>
            <a:ext cx="395587" cy="795861"/>
          </a:xfrm>
          <a:prstGeom prst="rect">
            <a:avLst/>
          </a:prstGeom>
        </p:spPr>
        <p:txBody>
          <a:bodyPr vert="horz" wrap="square" lIns="0" tIns="10797" rIns="0" bIns="0" rtlCol="0">
            <a:spAutoFit/>
          </a:bodyPr>
          <a:lstStyle/>
          <a:p>
            <a:pPr marL="8637">
              <a:spcBef>
                <a:spcPts val="85"/>
              </a:spcBef>
            </a:pPr>
            <a:r>
              <a:rPr sz="5101" spc="1279" dirty="0"/>
              <a:t>“</a:t>
            </a:r>
            <a:endParaRPr sz="5101" dirty="0"/>
          </a:p>
        </p:txBody>
      </p:sp>
      <p:sp>
        <p:nvSpPr>
          <p:cNvPr id="36" name="object 5">
            <a:extLst>
              <a:ext uri="{FF2B5EF4-FFF2-40B4-BE49-F238E27FC236}">
                <a16:creationId xmlns:a16="http://schemas.microsoft.com/office/drawing/2014/main" id="{6BBFC9A9-87D0-7BC2-46A6-D77E544E2896}"/>
              </a:ext>
            </a:extLst>
          </p:cNvPr>
          <p:cNvSpPr txBox="1"/>
          <p:nvPr/>
        </p:nvSpPr>
        <p:spPr>
          <a:xfrm rot="10860000">
            <a:off x="6034803" y="2041648"/>
            <a:ext cx="762594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118"/>
              </a:lnSpc>
            </a:pPr>
            <a:r>
              <a:rPr sz="5101" spc="1279" dirty="0"/>
              <a:t>“</a:t>
            </a:r>
            <a:endParaRPr sz="5101" dirty="0"/>
          </a:p>
        </p:txBody>
      </p:sp>
      <p:sp>
        <p:nvSpPr>
          <p:cNvPr id="37" name="object 6">
            <a:extLst>
              <a:ext uri="{FF2B5EF4-FFF2-40B4-BE49-F238E27FC236}">
                <a16:creationId xmlns:a16="http://schemas.microsoft.com/office/drawing/2014/main" id="{F19BEDD1-822C-C93B-346C-1E46B7F98A14}"/>
              </a:ext>
            </a:extLst>
          </p:cNvPr>
          <p:cNvSpPr/>
          <p:nvPr/>
        </p:nvSpPr>
        <p:spPr>
          <a:xfrm>
            <a:off x="2907445" y="2893052"/>
            <a:ext cx="230184" cy="221114"/>
          </a:xfrm>
          <a:custGeom>
            <a:avLst/>
            <a:gdLst/>
            <a:ahLst/>
            <a:cxnLst/>
            <a:rect l="l" t="t" r="r" b="b"/>
            <a:pathLst>
              <a:path w="338454" h="325120">
                <a:moveTo>
                  <a:pt x="74549" y="323850"/>
                </a:moveTo>
                <a:lnTo>
                  <a:pt x="43053" y="323850"/>
                </a:lnTo>
                <a:lnTo>
                  <a:pt x="44068" y="325120"/>
                </a:lnTo>
                <a:lnTo>
                  <a:pt x="72771" y="325120"/>
                </a:lnTo>
                <a:lnTo>
                  <a:pt x="74549" y="323850"/>
                </a:lnTo>
                <a:close/>
              </a:path>
              <a:path w="338454" h="325120">
                <a:moveTo>
                  <a:pt x="67183" y="212090"/>
                </a:moveTo>
                <a:lnTo>
                  <a:pt x="889" y="212090"/>
                </a:lnTo>
                <a:lnTo>
                  <a:pt x="762" y="213360"/>
                </a:lnTo>
                <a:lnTo>
                  <a:pt x="127" y="215900"/>
                </a:lnTo>
                <a:lnTo>
                  <a:pt x="127" y="217170"/>
                </a:lnTo>
                <a:lnTo>
                  <a:pt x="0" y="217170"/>
                </a:lnTo>
                <a:lnTo>
                  <a:pt x="0" y="220980"/>
                </a:lnTo>
                <a:lnTo>
                  <a:pt x="127" y="220980"/>
                </a:lnTo>
                <a:lnTo>
                  <a:pt x="127" y="222250"/>
                </a:lnTo>
                <a:lnTo>
                  <a:pt x="381" y="223520"/>
                </a:lnTo>
                <a:lnTo>
                  <a:pt x="507" y="226060"/>
                </a:lnTo>
                <a:lnTo>
                  <a:pt x="635" y="227330"/>
                </a:lnTo>
                <a:lnTo>
                  <a:pt x="889" y="228600"/>
                </a:lnTo>
                <a:lnTo>
                  <a:pt x="1270" y="229870"/>
                </a:lnTo>
                <a:lnTo>
                  <a:pt x="1650" y="232410"/>
                </a:lnTo>
                <a:lnTo>
                  <a:pt x="2159" y="234950"/>
                </a:lnTo>
                <a:lnTo>
                  <a:pt x="3429" y="240030"/>
                </a:lnTo>
                <a:lnTo>
                  <a:pt x="4064" y="243840"/>
                </a:lnTo>
                <a:lnTo>
                  <a:pt x="4953" y="246380"/>
                </a:lnTo>
                <a:lnTo>
                  <a:pt x="5715" y="248920"/>
                </a:lnTo>
                <a:lnTo>
                  <a:pt x="6731" y="252730"/>
                </a:lnTo>
                <a:lnTo>
                  <a:pt x="7620" y="256540"/>
                </a:lnTo>
                <a:lnTo>
                  <a:pt x="8636" y="260350"/>
                </a:lnTo>
                <a:lnTo>
                  <a:pt x="9779" y="262890"/>
                </a:lnTo>
                <a:lnTo>
                  <a:pt x="10922" y="266700"/>
                </a:lnTo>
                <a:lnTo>
                  <a:pt x="12192" y="270510"/>
                </a:lnTo>
                <a:lnTo>
                  <a:pt x="14478" y="276860"/>
                </a:lnTo>
                <a:lnTo>
                  <a:pt x="18287" y="287020"/>
                </a:lnTo>
                <a:lnTo>
                  <a:pt x="18923" y="288290"/>
                </a:lnTo>
                <a:lnTo>
                  <a:pt x="19685" y="290830"/>
                </a:lnTo>
                <a:lnTo>
                  <a:pt x="21590" y="294640"/>
                </a:lnTo>
                <a:lnTo>
                  <a:pt x="22352" y="295910"/>
                </a:lnTo>
                <a:lnTo>
                  <a:pt x="22987" y="298450"/>
                </a:lnTo>
                <a:lnTo>
                  <a:pt x="24511" y="300990"/>
                </a:lnTo>
                <a:lnTo>
                  <a:pt x="25146" y="302260"/>
                </a:lnTo>
                <a:lnTo>
                  <a:pt x="26670" y="306070"/>
                </a:lnTo>
                <a:lnTo>
                  <a:pt x="27305" y="307340"/>
                </a:lnTo>
                <a:lnTo>
                  <a:pt x="30353" y="312420"/>
                </a:lnTo>
                <a:lnTo>
                  <a:pt x="30987" y="313690"/>
                </a:lnTo>
                <a:lnTo>
                  <a:pt x="32893" y="316230"/>
                </a:lnTo>
                <a:lnTo>
                  <a:pt x="33528" y="317500"/>
                </a:lnTo>
                <a:lnTo>
                  <a:pt x="35433" y="320040"/>
                </a:lnTo>
                <a:lnTo>
                  <a:pt x="36195" y="320040"/>
                </a:lnTo>
                <a:lnTo>
                  <a:pt x="36449" y="321310"/>
                </a:lnTo>
                <a:lnTo>
                  <a:pt x="37718" y="321310"/>
                </a:lnTo>
                <a:lnTo>
                  <a:pt x="38100" y="322580"/>
                </a:lnTo>
                <a:lnTo>
                  <a:pt x="39624" y="322580"/>
                </a:lnTo>
                <a:lnTo>
                  <a:pt x="40005" y="323850"/>
                </a:lnTo>
                <a:lnTo>
                  <a:pt x="76200" y="323850"/>
                </a:lnTo>
                <a:lnTo>
                  <a:pt x="81153" y="322580"/>
                </a:lnTo>
                <a:lnTo>
                  <a:pt x="85725" y="320040"/>
                </a:lnTo>
                <a:lnTo>
                  <a:pt x="88518" y="318770"/>
                </a:lnTo>
                <a:lnTo>
                  <a:pt x="89916" y="317500"/>
                </a:lnTo>
                <a:lnTo>
                  <a:pt x="91312" y="317500"/>
                </a:lnTo>
                <a:lnTo>
                  <a:pt x="92583" y="316230"/>
                </a:lnTo>
                <a:lnTo>
                  <a:pt x="93980" y="314960"/>
                </a:lnTo>
                <a:lnTo>
                  <a:pt x="96393" y="313690"/>
                </a:lnTo>
                <a:lnTo>
                  <a:pt x="99822" y="309880"/>
                </a:lnTo>
                <a:lnTo>
                  <a:pt x="102997" y="306070"/>
                </a:lnTo>
                <a:lnTo>
                  <a:pt x="103886" y="304800"/>
                </a:lnTo>
                <a:lnTo>
                  <a:pt x="104902" y="302260"/>
                </a:lnTo>
                <a:lnTo>
                  <a:pt x="105791" y="300990"/>
                </a:lnTo>
                <a:lnTo>
                  <a:pt x="106934" y="299720"/>
                </a:lnTo>
                <a:lnTo>
                  <a:pt x="108077" y="297180"/>
                </a:lnTo>
                <a:lnTo>
                  <a:pt x="109220" y="295910"/>
                </a:lnTo>
                <a:lnTo>
                  <a:pt x="110236" y="293370"/>
                </a:lnTo>
                <a:lnTo>
                  <a:pt x="111379" y="292100"/>
                </a:lnTo>
                <a:lnTo>
                  <a:pt x="113156" y="288290"/>
                </a:lnTo>
                <a:lnTo>
                  <a:pt x="116712" y="283210"/>
                </a:lnTo>
                <a:lnTo>
                  <a:pt x="127381" y="266700"/>
                </a:lnTo>
                <a:lnTo>
                  <a:pt x="135762" y="254000"/>
                </a:lnTo>
                <a:lnTo>
                  <a:pt x="138684" y="248920"/>
                </a:lnTo>
                <a:lnTo>
                  <a:pt x="141605" y="245110"/>
                </a:lnTo>
                <a:lnTo>
                  <a:pt x="144399" y="241300"/>
                </a:lnTo>
                <a:lnTo>
                  <a:pt x="145923" y="238760"/>
                </a:lnTo>
                <a:lnTo>
                  <a:pt x="80772" y="238760"/>
                </a:lnTo>
                <a:lnTo>
                  <a:pt x="80391" y="237490"/>
                </a:lnTo>
                <a:lnTo>
                  <a:pt x="79248" y="237490"/>
                </a:lnTo>
                <a:lnTo>
                  <a:pt x="78867" y="236220"/>
                </a:lnTo>
                <a:lnTo>
                  <a:pt x="78359" y="236220"/>
                </a:lnTo>
                <a:lnTo>
                  <a:pt x="77978" y="234950"/>
                </a:lnTo>
                <a:lnTo>
                  <a:pt x="77089" y="234950"/>
                </a:lnTo>
                <a:lnTo>
                  <a:pt x="76708" y="233680"/>
                </a:lnTo>
                <a:lnTo>
                  <a:pt x="76200" y="232410"/>
                </a:lnTo>
                <a:lnTo>
                  <a:pt x="75818" y="232410"/>
                </a:lnTo>
                <a:lnTo>
                  <a:pt x="74803" y="229870"/>
                </a:lnTo>
                <a:lnTo>
                  <a:pt x="74422" y="229870"/>
                </a:lnTo>
                <a:lnTo>
                  <a:pt x="72898" y="226060"/>
                </a:lnTo>
                <a:lnTo>
                  <a:pt x="72390" y="226060"/>
                </a:lnTo>
                <a:lnTo>
                  <a:pt x="72009" y="224790"/>
                </a:lnTo>
                <a:lnTo>
                  <a:pt x="69977" y="219710"/>
                </a:lnTo>
                <a:lnTo>
                  <a:pt x="69342" y="218440"/>
                </a:lnTo>
                <a:lnTo>
                  <a:pt x="68453" y="215900"/>
                </a:lnTo>
                <a:lnTo>
                  <a:pt x="68072" y="215900"/>
                </a:lnTo>
                <a:lnTo>
                  <a:pt x="67818" y="214630"/>
                </a:lnTo>
                <a:lnTo>
                  <a:pt x="67564" y="213360"/>
                </a:lnTo>
                <a:lnTo>
                  <a:pt x="67437" y="213360"/>
                </a:lnTo>
                <a:lnTo>
                  <a:pt x="67183" y="212090"/>
                </a:lnTo>
                <a:close/>
              </a:path>
              <a:path w="338454" h="325120">
                <a:moveTo>
                  <a:pt x="336550" y="0"/>
                </a:moveTo>
                <a:lnTo>
                  <a:pt x="327660" y="0"/>
                </a:lnTo>
                <a:lnTo>
                  <a:pt x="324738" y="1270"/>
                </a:lnTo>
                <a:lnTo>
                  <a:pt x="321818" y="1270"/>
                </a:lnTo>
                <a:lnTo>
                  <a:pt x="310769" y="2540"/>
                </a:lnTo>
                <a:lnTo>
                  <a:pt x="308101" y="2540"/>
                </a:lnTo>
                <a:lnTo>
                  <a:pt x="305435" y="3810"/>
                </a:lnTo>
                <a:lnTo>
                  <a:pt x="297688" y="5080"/>
                </a:lnTo>
                <a:lnTo>
                  <a:pt x="295275" y="6350"/>
                </a:lnTo>
                <a:lnTo>
                  <a:pt x="290322" y="6350"/>
                </a:lnTo>
                <a:lnTo>
                  <a:pt x="281177" y="8890"/>
                </a:lnTo>
                <a:lnTo>
                  <a:pt x="279019" y="10160"/>
                </a:lnTo>
                <a:lnTo>
                  <a:pt x="276987" y="10160"/>
                </a:lnTo>
                <a:lnTo>
                  <a:pt x="272923" y="12700"/>
                </a:lnTo>
                <a:lnTo>
                  <a:pt x="271018" y="12700"/>
                </a:lnTo>
                <a:lnTo>
                  <a:pt x="263906" y="15240"/>
                </a:lnTo>
                <a:lnTo>
                  <a:pt x="262255" y="16510"/>
                </a:lnTo>
                <a:lnTo>
                  <a:pt x="260731" y="17780"/>
                </a:lnTo>
                <a:lnTo>
                  <a:pt x="259587" y="17780"/>
                </a:lnTo>
                <a:lnTo>
                  <a:pt x="258445" y="19050"/>
                </a:lnTo>
                <a:lnTo>
                  <a:pt x="257810" y="19050"/>
                </a:lnTo>
                <a:lnTo>
                  <a:pt x="255143" y="21590"/>
                </a:lnTo>
                <a:lnTo>
                  <a:pt x="254381" y="21590"/>
                </a:lnTo>
                <a:lnTo>
                  <a:pt x="253619" y="22860"/>
                </a:lnTo>
                <a:lnTo>
                  <a:pt x="252857" y="22860"/>
                </a:lnTo>
                <a:lnTo>
                  <a:pt x="251333" y="25400"/>
                </a:lnTo>
                <a:lnTo>
                  <a:pt x="247776" y="27940"/>
                </a:lnTo>
                <a:lnTo>
                  <a:pt x="239902" y="35560"/>
                </a:lnTo>
                <a:lnTo>
                  <a:pt x="233045" y="43180"/>
                </a:lnTo>
                <a:lnTo>
                  <a:pt x="225806" y="50800"/>
                </a:lnTo>
                <a:lnTo>
                  <a:pt x="223265" y="54610"/>
                </a:lnTo>
                <a:lnTo>
                  <a:pt x="220599" y="57150"/>
                </a:lnTo>
                <a:lnTo>
                  <a:pt x="212725" y="66040"/>
                </a:lnTo>
                <a:lnTo>
                  <a:pt x="209931" y="69850"/>
                </a:lnTo>
                <a:lnTo>
                  <a:pt x="207263" y="72390"/>
                </a:lnTo>
                <a:lnTo>
                  <a:pt x="195834" y="87630"/>
                </a:lnTo>
                <a:lnTo>
                  <a:pt x="192786" y="91440"/>
                </a:lnTo>
                <a:lnTo>
                  <a:pt x="189864" y="95250"/>
                </a:lnTo>
                <a:lnTo>
                  <a:pt x="181228" y="105410"/>
                </a:lnTo>
                <a:lnTo>
                  <a:pt x="176911" y="111760"/>
                </a:lnTo>
                <a:lnTo>
                  <a:pt x="172593" y="116840"/>
                </a:lnTo>
                <a:lnTo>
                  <a:pt x="168275" y="123190"/>
                </a:lnTo>
                <a:lnTo>
                  <a:pt x="163956" y="128270"/>
                </a:lnTo>
                <a:lnTo>
                  <a:pt x="159639" y="134620"/>
                </a:lnTo>
                <a:lnTo>
                  <a:pt x="155448" y="139700"/>
                </a:lnTo>
                <a:lnTo>
                  <a:pt x="151130" y="146050"/>
                </a:lnTo>
                <a:lnTo>
                  <a:pt x="146939" y="152400"/>
                </a:lnTo>
                <a:lnTo>
                  <a:pt x="142621" y="158750"/>
                </a:lnTo>
                <a:lnTo>
                  <a:pt x="138430" y="163830"/>
                </a:lnTo>
                <a:lnTo>
                  <a:pt x="134112" y="170180"/>
                </a:lnTo>
                <a:lnTo>
                  <a:pt x="121539" y="189230"/>
                </a:lnTo>
                <a:lnTo>
                  <a:pt x="117475" y="195580"/>
                </a:lnTo>
                <a:lnTo>
                  <a:pt x="113537" y="200660"/>
                </a:lnTo>
                <a:lnTo>
                  <a:pt x="109981" y="205740"/>
                </a:lnTo>
                <a:lnTo>
                  <a:pt x="106553" y="210820"/>
                </a:lnTo>
                <a:lnTo>
                  <a:pt x="104902" y="213360"/>
                </a:lnTo>
                <a:lnTo>
                  <a:pt x="103378" y="215900"/>
                </a:lnTo>
                <a:lnTo>
                  <a:pt x="100330" y="219710"/>
                </a:lnTo>
                <a:lnTo>
                  <a:pt x="98933" y="220980"/>
                </a:lnTo>
                <a:lnTo>
                  <a:pt x="97662" y="223520"/>
                </a:lnTo>
                <a:lnTo>
                  <a:pt x="96266" y="224790"/>
                </a:lnTo>
                <a:lnTo>
                  <a:pt x="95123" y="226060"/>
                </a:lnTo>
                <a:lnTo>
                  <a:pt x="93980" y="228600"/>
                </a:lnTo>
                <a:lnTo>
                  <a:pt x="91693" y="231140"/>
                </a:lnTo>
                <a:lnTo>
                  <a:pt x="89789" y="233680"/>
                </a:lnTo>
                <a:lnTo>
                  <a:pt x="88011" y="234950"/>
                </a:lnTo>
                <a:lnTo>
                  <a:pt x="87249" y="236220"/>
                </a:lnTo>
                <a:lnTo>
                  <a:pt x="86614" y="236220"/>
                </a:lnTo>
                <a:lnTo>
                  <a:pt x="85217" y="237490"/>
                </a:lnTo>
                <a:lnTo>
                  <a:pt x="84709" y="238760"/>
                </a:lnTo>
                <a:lnTo>
                  <a:pt x="145923" y="238760"/>
                </a:lnTo>
                <a:lnTo>
                  <a:pt x="147447" y="236220"/>
                </a:lnTo>
                <a:lnTo>
                  <a:pt x="150368" y="232410"/>
                </a:lnTo>
                <a:lnTo>
                  <a:pt x="156464" y="223520"/>
                </a:lnTo>
                <a:lnTo>
                  <a:pt x="162560" y="215900"/>
                </a:lnTo>
                <a:lnTo>
                  <a:pt x="175260" y="198120"/>
                </a:lnTo>
                <a:lnTo>
                  <a:pt x="178562" y="193040"/>
                </a:lnTo>
                <a:lnTo>
                  <a:pt x="188468" y="180340"/>
                </a:lnTo>
                <a:lnTo>
                  <a:pt x="195325" y="171450"/>
                </a:lnTo>
                <a:lnTo>
                  <a:pt x="198755" y="167640"/>
                </a:lnTo>
                <a:lnTo>
                  <a:pt x="202184" y="162560"/>
                </a:lnTo>
                <a:lnTo>
                  <a:pt x="209296" y="153670"/>
                </a:lnTo>
                <a:lnTo>
                  <a:pt x="212851" y="149860"/>
                </a:lnTo>
                <a:lnTo>
                  <a:pt x="216408" y="144780"/>
                </a:lnTo>
                <a:lnTo>
                  <a:pt x="223647" y="135890"/>
                </a:lnTo>
                <a:lnTo>
                  <a:pt x="227202" y="132080"/>
                </a:lnTo>
                <a:lnTo>
                  <a:pt x="230886" y="127000"/>
                </a:lnTo>
                <a:lnTo>
                  <a:pt x="234696" y="123190"/>
                </a:lnTo>
                <a:lnTo>
                  <a:pt x="242062" y="114300"/>
                </a:lnTo>
                <a:lnTo>
                  <a:pt x="245872" y="109220"/>
                </a:lnTo>
                <a:lnTo>
                  <a:pt x="249555" y="105410"/>
                </a:lnTo>
                <a:lnTo>
                  <a:pt x="257175" y="96520"/>
                </a:lnTo>
                <a:lnTo>
                  <a:pt x="261112" y="92710"/>
                </a:lnTo>
                <a:lnTo>
                  <a:pt x="264922" y="87630"/>
                </a:lnTo>
                <a:lnTo>
                  <a:pt x="268859" y="83820"/>
                </a:lnTo>
                <a:lnTo>
                  <a:pt x="272669" y="78740"/>
                </a:lnTo>
                <a:lnTo>
                  <a:pt x="280670" y="69850"/>
                </a:lnTo>
                <a:lnTo>
                  <a:pt x="288544" y="60960"/>
                </a:lnTo>
                <a:lnTo>
                  <a:pt x="292608" y="57150"/>
                </a:lnTo>
                <a:lnTo>
                  <a:pt x="296672" y="52070"/>
                </a:lnTo>
                <a:lnTo>
                  <a:pt x="304800" y="43180"/>
                </a:lnTo>
                <a:lnTo>
                  <a:pt x="308990" y="39370"/>
                </a:lnTo>
                <a:lnTo>
                  <a:pt x="313055" y="34290"/>
                </a:lnTo>
                <a:lnTo>
                  <a:pt x="321437" y="25400"/>
                </a:lnTo>
                <a:lnTo>
                  <a:pt x="325627" y="21590"/>
                </a:lnTo>
                <a:lnTo>
                  <a:pt x="334010" y="12700"/>
                </a:lnTo>
                <a:lnTo>
                  <a:pt x="338327" y="8890"/>
                </a:lnTo>
                <a:lnTo>
                  <a:pt x="336550" y="0"/>
                </a:lnTo>
                <a:close/>
              </a:path>
              <a:path w="338454" h="325120">
                <a:moveTo>
                  <a:pt x="56896" y="191770"/>
                </a:moveTo>
                <a:lnTo>
                  <a:pt x="30480" y="191770"/>
                </a:lnTo>
                <a:lnTo>
                  <a:pt x="27686" y="193040"/>
                </a:lnTo>
                <a:lnTo>
                  <a:pt x="26416" y="193040"/>
                </a:lnTo>
                <a:lnTo>
                  <a:pt x="25018" y="194310"/>
                </a:lnTo>
                <a:lnTo>
                  <a:pt x="23749" y="194310"/>
                </a:lnTo>
                <a:lnTo>
                  <a:pt x="22479" y="195580"/>
                </a:lnTo>
                <a:lnTo>
                  <a:pt x="21209" y="195580"/>
                </a:lnTo>
                <a:lnTo>
                  <a:pt x="19939" y="196850"/>
                </a:lnTo>
                <a:lnTo>
                  <a:pt x="17525" y="196850"/>
                </a:lnTo>
                <a:lnTo>
                  <a:pt x="16383" y="198120"/>
                </a:lnTo>
                <a:lnTo>
                  <a:pt x="15112" y="198120"/>
                </a:lnTo>
                <a:lnTo>
                  <a:pt x="12827" y="200660"/>
                </a:lnTo>
                <a:lnTo>
                  <a:pt x="11684" y="200660"/>
                </a:lnTo>
                <a:lnTo>
                  <a:pt x="10795" y="201930"/>
                </a:lnTo>
                <a:lnTo>
                  <a:pt x="10033" y="201930"/>
                </a:lnTo>
                <a:lnTo>
                  <a:pt x="9271" y="203200"/>
                </a:lnTo>
                <a:lnTo>
                  <a:pt x="8509" y="203200"/>
                </a:lnTo>
                <a:lnTo>
                  <a:pt x="6985" y="204470"/>
                </a:lnTo>
                <a:lnTo>
                  <a:pt x="5842" y="205740"/>
                </a:lnTo>
                <a:lnTo>
                  <a:pt x="5206" y="205740"/>
                </a:lnTo>
                <a:lnTo>
                  <a:pt x="3302" y="208280"/>
                </a:lnTo>
                <a:lnTo>
                  <a:pt x="2540" y="208280"/>
                </a:lnTo>
                <a:lnTo>
                  <a:pt x="2286" y="209550"/>
                </a:lnTo>
                <a:lnTo>
                  <a:pt x="1778" y="209550"/>
                </a:lnTo>
                <a:lnTo>
                  <a:pt x="1524" y="210820"/>
                </a:lnTo>
                <a:lnTo>
                  <a:pt x="1270" y="210820"/>
                </a:lnTo>
                <a:lnTo>
                  <a:pt x="1143" y="212090"/>
                </a:lnTo>
                <a:lnTo>
                  <a:pt x="66802" y="212090"/>
                </a:lnTo>
                <a:lnTo>
                  <a:pt x="65786" y="209550"/>
                </a:lnTo>
                <a:lnTo>
                  <a:pt x="65150" y="208280"/>
                </a:lnTo>
                <a:lnTo>
                  <a:pt x="64135" y="205740"/>
                </a:lnTo>
                <a:lnTo>
                  <a:pt x="63500" y="204470"/>
                </a:lnTo>
                <a:lnTo>
                  <a:pt x="62484" y="201930"/>
                </a:lnTo>
                <a:lnTo>
                  <a:pt x="61849" y="200660"/>
                </a:lnTo>
                <a:lnTo>
                  <a:pt x="60325" y="196850"/>
                </a:lnTo>
                <a:lnTo>
                  <a:pt x="57277" y="193040"/>
                </a:lnTo>
                <a:lnTo>
                  <a:pt x="56896" y="191770"/>
                </a:lnTo>
                <a:close/>
              </a:path>
              <a:path w="338454" h="325120">
                <a:moveTo>
                  <a:pt x="55880" y="190500"/>
                </a:moveTo>
                <a:lnTo>
                  <a:pt x="33147" y="190500"/>
                </a:lnTo>
                <a:lnTo>
                  <a:pt x="31750" y="191770"/>
                </a:lnTo>
                <a:lnTo>
                  <a:pt x="56387" y="191770"/>
                </a:lnTo>
                <a:lnTo>
                  <a:pt x="55880" y="190500"/>
                </a:lnTo>
                <a:close/>
              </a:path>
              <a:path w="338454" h="325120">
                <a:moveTo>
                  <a:pt x="54483" y="189230"/>
                </a:moveTo>
                <a:lnTo>
                  <a:pt x="37211" y="189230"/>
                </a:lnTo>
                <a:lnTo>
                  <a:pt x="35814" y="190500"/>
                </a:lnTo>
                <a:lnTo>
                  <a:pt x="54991" y="190500"/>
                </a:lnTo>
                <a:lnTo>
                  <a:pt x="54483" y="189230"/>
                </a:lnTo>
                <a:close/>
              </a:path>
              <a:path w="338454" h="325120">
                <a:moveTo>
                  <a:pt x="52831" y="187960"/>
                </a:moveTo>
                <a:lnTo>
                  <a:pt x="42037" y="187960"/>
                </a:lnTo>
                <a:lnTo>
                  <a:pt x="40893" y="189230"/>
                </a:lnTo>
                <a:lnTo>
                  <a:pt x="53593" y="189230"/>
                </a:lnTo>
                <a:lnTo>
                  <a:pt x="52831" y="1879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F2F51F15-81AA-7854-8104-A002067E39A2}"/>
              </a:ext>
            </a:extLst>
          </p:cNvPr>
          <p:cNvSpPr/>
          <p:nvPr/>
        </p:nvSpPr>
        <p:spPr>
          <a:xfrm>
            <a:off x="2900189" y="3922615"/>
            <a:ext cx="247890" cy="247890"/>
          </a:xfrm>
          <a:custGeom>
            <a:avLst/>
            <a:gdLst/>
            <a:ahLst/>
            <a:cxnLst/>
            <a:rect l="l" t="t" r="r" b="b"/>
            <a:pathLst>
              <a:path w="364489" h="364489">
                <a:moveTo>
                  <a:pt x="73025" y="0"/>
                </a:moveTo>
                <a:lnTo>
                  <a:pt x="0" y="73152"/>
                </a:lnTo>
                <a:lnTo>
                  <a:pt x="109093" y="182245"/>
                </a:lnTo>
                <a:lnTo>
                  <a:pt x="0" y="291084"/>
                </a:lnTo>
                <a:lnTo>
                  <a:pt x="73025" y="364236"/>
                </a:lnTo>
                <a:lnTo>
                  <a:pt x="182118" y="255397"/>
                </a:lnTo>
                <a:lnTo>
                  <a:pt x="328465" y="255397"/>
                </a:lnTo>
                <a:lnTo>
                  <a:pt x="255143" y="182245"/>
                </a:lnTo>
                <a:lnTo>
                  <a:pt x="328168" y="109220"/>
                </a:lnTo>
                <a:lnTo>
                  <a:pt x="182118" y="109220"/>
                </a:lnTo>
                <a:lnTo>
                  <a:pt x="73025" y="0"/>
                </a:lnTo>
                <a:close/>
              </a:path>
              <a:path w="364489" h="364489">
                <a:moveTo>
                  <a:pt x="328465" y="255397"/>
                </a:moveTo>
                <a:lnTo>
                  <a:pt x="182118" y="255397"/>
                </a:lnTo>
                <a:lnTo>
                  <a:pt x="290830" y="364236"/>
                </a:lnTo>
                <a:lnTo>
                  <a:pt x="364236" y="291084"/>
                </a:lnTo>
                <a:lnTo>
                  <a:pt x="328465" y="255397"/>
                </a:lnTo>
                <a:close/>
              </a:path>
              <a:path w="364489" h="364489">
                <a:moveTo>
                  <a:pt x="291211" y="0"/>
                </a:moveTo>
                <a:lnTo>
                  <a:pt x="182118" y="109220"/>
                </a:lnTo>
                <a:lnTo>
                  <a:pt x="328168" y="109220"/>
                </a:lnTo>
                <a:lnTo>
                  <a:pt x="364236" y="73152"/>
                </a:lnTo>
                <a:lnTo>
                  <a:pt x="291211" y="0"/>
                </a:lnTo>
                <a:close/>
              </a:path>
            </a:pathLst>
          </a:custGeom>
          <a:solidFill>
            <a:srgbClr val="DC69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9" name="object 8">
            <a:extLst>
              <a:ext uri="{FF2B5EF4-FFF2-40B4-BE49-F238E27FC236}">
                <a16:creationId xmlns:a16="http://schemas.microsoft.com/office/drawing/2014/main" id="{EEF0381B-75D4-3517-FD17-D0C68347FD79}"/>
              </a:ext>
            </a:extLst>
          </p:cNvPr>
          <p:cNvSpPr txBox="1"/>
          <p:nvPr/>
        </p:nvSpPr>
        <p:spPr>
          <a:xfrm>
            <a:off x="3390529" y="2965605"/>
            <a:ext cx="3435478" cy="1243418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020" i="1" spc="-3" dirty="0">
                <a:latin typeface="Georgia"/>
                <a:cs typeface="Georgia"/>
              </a:rPr>
              <a:t>Компактный фреймворк </a:t>
            </a:r>
            <a:r>
              <a:rPr sz="1020" i="1" dirty="0">
                <a:latin typeface="Georgia"/>
                <a:cs typeface="Georgia"/>
              </a:rPr>
              <a:t>(менее 30</a:t>
            </a:r>
            <a:r>
              <a:rPr sz="1020" i="1" spc="27" dirty="0">
                <a:latin typeface="Georgia"/>
                <a:cs typeface="Georgia"/>
              </a:rPr>
              <a:t> </a:t>
            </a:r>
            <a:r>
              <a:rPr sz="1020" i="1" spc="-3" dirty="0">
                <a:latin typeface="Georgia"/>
                <a:cs typeface="Georgia"/>
              </a:rPr>
              <a:t>страниц)</a:t>
            </a:r>
            <a:endParaRPr sz="102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156">
              <a:latin typeface="Times New Roman"/>
              <a:cs typeface="Times New Roman"/>
            </a:endParaRPr>
          </a:p>
          <a:p>
            <a:pPr>
              <a:spcBef>
                <a:spcPts val="34"/>
              </a:spcBef>
            </a:pPr>
            <a:endParaRPr sz="1326">
              <a:latin typeface="Times New Roman"/>
              <a:cs typeface="Times New Roman"/>
            </a:endParaRPr>
          </a:p>
          <a:p>
            <a:pPr marL="8637"/>
            <a:r>
              <a:rPr sz="1020" i="1" spc="-3" dirty="0">
                <a:latin typeface="Georgia"/>
                <a:cs typeface="Georgia"/>
              </a:rPr>
              <a:t>Простой </a:t>
            </a:r>
            <a:r>
              <a:rPr sz="1020" i="1" dirty="0">
                <a:latin typeface="Georgia"/>
                <a:cs typeface="Georgia"/>
              </a:rPr>
              <a:t>для</a:t>
            </a:r>
            <a:r>
              <a:rPr sz="1020" i="1" spc="-14" dirty="0">
                <a:latin typeface="Georgia"/>
                <a:cs typeface="Georgia"/>
              </a:rPr>
              <a:t> </a:t>
            </a:r>
            <a:r>
              <a:rPr sz="1020" i="1" spc="-3" dirty="0">
                <a:latin typeface="Georgia"/>
                <a:cs typeface="Georgia"/>
              </a:rPr>
              <a:t>понимания</a:t>
            </a:r>
            <a:endParaRPr sz="102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156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sz="1326">
              <a:latin typeface="Times New Roman"/>
              <a:cs typeface="Times New Roman"/>
            </a:endParaRPr>
          </a:p>
          <a:p>
            <a:pPr marL="8637"/>
            <a:r>
              <a:rPr sz="1020" i="1" dirty="0">
                <a:latin typeface="Georgia"/>
                <a:cs typeface="Georgia"/>
              </a:rPr>
              <a:t>НО! </a:t>
            </a:r>
            <a:r>
              <a:rPr sz="1020" i="1" spc="-3" dirty="0">
                <a:latin typeface="Georgia"/>
                <a:cs typeface="Georgia"/>
              </a:rPr>
              <a:t>трудный </a:t>
            </a:r>
            <a:r>
              <a:rPr sz="1020" i="1" dirty="0">
                <a:latin typeface="Georgia"/>
                <a:cs typeface="Georgia"/>
              </a:rPr>
              <a:t>для </a:t>
            </a:r>
            <a:r>
              <a:rPr sz="1020" i="1" spc="-3" dirty="0">
                <a:latin typeface="Georgia"/>
                <a:cs typeface="Georgia"/>
              </a:rPr>
              <a:t>внедрения </a:t>
            </a:r>
            <a:r>
              <a:rPr sz="1020" i="1" dirty="0">
                <a:latin typeface="Georgia"/>
                <a:cs typeface="Georgia"/>
              </a:rPr>
              <a:t>и </a:t>
            </a:r>
            <a:r>
              <a:rPr sz="1020" i="1" spc="-3" dirty="0">
                <a:latin typeface="Georgia"/>
                <a:cs typeface="Georgia"/>
              </a:rPr>
              <a:t>совершенного</a:t>
            </a:r>
            <a:r>
              <a:rPr sz="1020" i="1" dirty="0">
                <a:latin typeface="Georgia"/>
                <a:cs typeface="Georgia"/>
              </a:rPr>
              <a:t> </a:t>
            </a:r>
            <a:r>
              <a:rPr sz="1020" i="1" spc="-3" dirty="0">
                <a:latin typeface="Georgia"/>
                <a:cs typeface="Georgia"/>
              </a:rPr>
              <a:t>овладения</a:t>
            </a:r>
            <a:endParaRPr sz="1020">
              <a:latin typeface="Georgia"/>
              <a:cs typeface="Georgia"/>
            </a:endParaRPr>
          </a:p>
        </p:txBody>
      </p:sp>
      <p:sp>
        <p:nvSpPr>
          <p:cNvPr id="40" name="object 9">
            <a:extLst>
              <a:ext uri="{FF2B5EF4-FFF2-40B4-BE49-F238E27FC236}">
                <a16:creationId xmlns:a16="http://schemas.microsoft.com/office/drawing/2014/main" id="{F9B0C72F-9B2A-FB2B-1BAC-1D9390A694BE}"/>
              </a:ext>
            </a:extLst>
          </p:cNvPr>
          <p:cNvSpPr/>
          <p:nvPr/>
        </p:nvSpPr>
        <p:spPr>
          <a:xfrm>
            <a:off x="2907445" y="3415434"/>
            <a:ext cx="230184" cy="221114"/>
          </a:xfrm>
          <a:custGeom>
            <a:avLst/>
            <a:gdLst/>
            <a:ahLst/>
            <a:cxnLst/>
            <a:rect l="l" t="t" r="r" b="b"/>
            <a:pathLst>
              <a:path w="338454" h="325120">
                <a:moveTo>
                  <a:pt x="74549" y="323850"/>
                </a:moveTo>
                <a:lnTo>
                  <a:pt x="43053" y="323850"/>
                </a:lnTo>
                <a:lnTo>
                  <a:pt x="44068" y="325119"/>
                </a:lnTo>
                <a:lnTo>
                  <a:pt x="72771" y="325119"/>
                </a:lnTo>
                <a:lnTo>
                  <a:pt x="74549" y="323850"/>
                </a:lnTo>
                <a:close/>
              </a:path>
              <a:path w="338454" h="325120">
                <a:moveTo>
                  <a:pt x="74803" y="229869"/>
                </a:moveTo>
                <a:lnTo>
                  <a:pt x="1270" y="229869"/>
                </a:lnTo>
                <a:lnTo>
                  <a:pt x="1650" y="232409"/>
                </a:lnTo>
                <a:lnTo>
                  <a:pt x="2159" y="234950"/>
                </a:lnTo>
                <a:lnTo>
                  <a:pt x="3429" y="240030"/>
                </a:lnTo>
                <a:lnTo>
                  <a:pt x="4064" y="243839"/>
                </a:lnTo>
                <a:lnTo>
                  <a:pt x="4953" y="246380"/>
                </a:lnTo>
                <a:lnTo>
                  <a:pt x="5715" y="248919"/>
                </a:lnTo>
                <a:lnTo>
                  <a:pt x="6731" y="252730"/>
                </a:lnTo>
                <a:lnTo>
                  <a:pt x="7620" y="256539"/>
                </a:lnTo>
                <a:lnTo>
                  <a:pt x="8636" y="260350"/>
                </a:lnTo>
                <a:lnTo>
                  <a:pt x="9779" y="262889"/>
                </a:lnTo>
                <a:lnTo>
                  <a:pt x="10922" y="266700"/>
                </a:lnTo>
                <a:lnTo>
                  <a:pt x="12192" y="270509"/>
                </a:lnTo>
                <a:lnTo>
                  <a:pt x="14478" y="276859"/>
                </a:lnTo>
                <a:lnTo>
                  <a:pt x="18287" y="287019"/>
                </a:lnTo>
                <a:lnTo>
                  <a:pt x="18923" y="288289"/>
                </a:lnTo>
                <a:lnTo>
                  <a:pt x="19685" y="290830"/>
                </a:lnTo>
                <a:lnTo>
                  <a:pt x="21590" y="294639"/>
                </a:lnTo>
                <a:lnTo>
                  <a:pt x="22352" y="295909"/>
                </a:lnTo>
                <a:lnTo>
                  <a:pt x="22987" y="298450"/>
                </a:lnTo>
                <a:lnTo>
                  <a:pt x="24511" y="300989"/>
                </a:lnTo>
                <a:lnTo>
                  <a:pt x="25146" y="302259"/>
                </a:lnTo>
                <a:lnTo>
                  <a:pt x="26670" y="306069"/>
                </a:lnTo>
                <a:lnTo>
                  <a:pt x="27305" y="307339"/>
                </a:lnTo>
                <a:lnTo>
                  <a:pt x="30353" y="312419"/>
                </a:lnTo>
                <a:lnTo>
                  <a:pt x="30987" y="313689"/>
                </a:lnTo>
                <a:lnTo>
                  <a:pt x="32893" y="316230"/>
                </a:lnTo>
                <a:lnTo>
                  <a:pt x="33528" y="317500"/>
                </a:lnTo>
                <a:lnTo>
                  <a:pt x="35433" y="320039"/>
                </a:lnTo>
                <a:lnTo>
                  <a:pt x="36195" y="320039"/>
                </a:lnTo>
                <a:lnTo>
                  <a:pt x="36449" y="321309"/>
                </a:lnTo>
                <a:lnTo>
                  <a:pt x="37718" y="321309"/>
                </a:lnTo>
                <a:lnTo>
                  <a:pt x="38100" y="322580"/>
                </a:lnTo>
                <a:lnTo>
                  <a:pt x="39624" y="322580"/>
                </a:lnTo>
                <a:lnTo>
                  <a:pt x="40005" y="323850"/>
                </a:lnTo>
                <a:lnTo>
                  <a:pt x="76200" y="323850"/>
                </a:lnTo>
                <a:lnTo>
                  <a:pt x="81153" y="322580"/>
                </a:lnTo>
                <a:lnTo>
                  <a:pt x="85725" y="320039"/>
                </a:lnTo>
                <a:lnTo>
                  <a:pt x="88518" y="318769"/>
                </a:lnTo>
                <a:lnTo>
                  <a:pt x="89916" y="317500"/>
                </a:lnTo>
                <a:lnTo>
                  <a:pt x="91312" y="317500"/>
                </a:lnTo>
                <a:lnTo>
                  <a:pt x="92583" y="316230"/>
                </a:lnTo>
                <a:lnTo>
                  <a:pt x="93980" y="314959"/>
                </a:lnTo>
                <a:lnTo>
                  <a:pt x="96393" y="313689"/>
                </a:lnTo>
                <a:lnTo>
                  <a:pt x="99822" y="309880"/>
                </a:lnTo>
                <a:lnTo>
                  <a:pt x="102997" y="306069"/>
                </a:lnTo>
                <a:lnTo>
                  <a:pt x="103886" y="304800"/>
                </a:lnTo>
                <a:lnTo>
                  <a:pt x="104902" y="302259"/>
                </a:lnTo>
                <a:lnTo>
                  <a:pt x="105791" y="300989"/>
                </a:lnTo>
                <a:lnTo>
                  <a:pt x="106934" y="299719"/>
                </a:lnTo>
                <a:lnTo>
                  <a:pt x="108077" y="297180"/>
                </a:lnTo>
                <a:lnTo>
                  <a:pt x="109220" y="295909"/>
                </a:lnTo>
                <a:lnTo>
                  <a:pt x="110236" y="293369"/>
                </a:lnTo>
                <a:lnTo>
                  <a:pt x="111379" y="292100"/>
                </a:lnTo>
                <a:lnTo>
                  <a:pt x="113156" y="288289"/>
                </a:lnTo>
                <a:lnTo>
                  <a:pt x="116712" y="283209"/>
                </a:lnTo>
                <a:lnTo>
                  <a:pt x="127381" y="266700"/>
                </a:lnTo>
                <a:lnTo>
                  <a:pt x="135762" y="254000"/>
                </a:lnTo>
                <a:lnTo>
                  <a:pt x="138684" y="248919"/>
                </a:lnTo>
                <a:lnTo>
                  <a:pt x="141605" y="245109"/>
                </a:lnTo>
                <a:lnTo>
                  <a:pt x="144399" y="241300"/>
                </a:lnTo>
                <a:lnTo>
                  <a:pt x="145923" y="238759"/>
                </a:lnTo>
                <a:lnTo>
                  <a:pt x="80772" y="238759"/>
                </a:lnTo>
                <a:lnTo>
                  <a:pt x="80391" y="237489"/>
                </a:lnTo>
                <a:lnTo>
                  <a:pt x="79248" y="237489"/>
                </a:lnTo>
                <a:lnTo>
                  <a:pt x="78867" y="236219"/>
                </a:lnTo>
                <a:lnTo>
                  <a:pt x="77978" y="236219"/>
                </a:lnTo>
                <a:lnTo>
                  <a:pt x="77597" y="234950"/>
                </a:lnTo>
                <a:lnTo>
                  <a:pt x="77089" y="234950"/>
                </a:lnTo>
                <a:lnTo>
                  <a:pt x="76708" y="233680"/>
                </a:lnTo>
                <a:lnTo>
                  <a:pt x="76200" y="232409"/>
                </a:lnTo>
                <a:lnTo>
                  <a:pt x="75818" y="232409"/>
                </a:lnTo>
                <a:lnTo>
                  <a:pt x="74803" y="229869"/>
                </a:lnTo>
                <a:close/>
              </a:path>
              <a:path w="338454" h="325120">
                <a:moveTo>
                  <a:pt x="336550" y="0"/>
                </a:moveTo>
                <a:lnTo>
                  <a:pt x="327660" y="0"/>
                </a:lnTo>
                <a:lnTo>
                  <a:pt x="324738" y="1269"/>
                </a:lnTo>
                <a:lnTo>
                  <a:pt x="321818" y="1269"/>
                </a:lnTo>
                <a:lnTo>
                  <a:pt x="310769" y="2539"/>
                </a:lnTo>
                <a:lnTo>
                  <a:pt x="308101" y="2539"/>
                </a:lnTo>
                <a:lnTo>
                  <a:pt x="305435" y="3809"/>
                </a:lnTo>
                <a:lnTo>
                  <a:pt x="297688" y="5080"/>
                </a:lnTo>
                <a:lnTo>
                  <a:pt x="295275" y="6350"/>
                </a:lnTo>
                <a:lnTo>
                  <a:pt x="290322" y="6350"/>
                </a:lnTo>
                <a:lnTo>
                  <a:pt x="281177" y="8889"/>
                </a:lnTo>
                <a:lnTo>
                  <a:pt x="279019" y="10159"/>
                </a:lnTo>
                <a:lnTo>
                  <a:pt x="276987" y="10159"/>
                </a:lnTo>
                <a:lnTo>
                  <a:pt x="272923" y="12700"/>
                </a:lnTo>
                <a:lnTo>
                  <a:pt x="271018" y="12700"/>
                </a:lnTo>
                <a:lnTo>
                  <a:pt x="263906" y="15239"/>
                </a:lnTo>
                <a:lnTo>
                  <a:pt x="262255" y="16509"/>
                </a:lnTo>
                <a:lnTo>
                  <a:pt x="260731" y="17780"/>
                </a:lnTo>
                <a:lnTo>
                  <a:pt x="259587" y="17780"/>
                </a:lnTo>
                <a:lnTo>
                  <a:pt x="258445" y="19050"/>
                </a:lnTo>
                <a:lnTo>
                  <a:pt x="257810" y="19050"/>
                </a:lnTo>
                <a:lnTo>
                  <a:pt x="255143" y="21589"/>
                </a:lnTo>
                <a:lnTo>
                  <a:pt x="254381" y="21589"/>
                </a:lnTo>
                <a:lnTo>
                  <a:pt x="253619" y="22859"/>
                </a:lnTo>
                <a:lnTo>
                  <a:pt x="252857" y="22859"/>
                </a:lnTo>
                <a:lnTo>
                  <a:pt x="251333" y="25400"/>
                </a:lnTo>
                <a:lnTo>
                  <a:pt x="247776" y="27939"/>
                </a:lnTo>
                <a:lnTo>
                  <a:pt x="239902" y="35559"/>
                </a:lnTo>
                <a:lnTo>
                  <a:pt x="233045" y="43180"/>
                </a:lnTo>
                <a:lnTo>
                  <a:pt x="225806" y="50800"/>
                </a:lnTo>
                <a:lnTo>
                  <a:pt x="223265" y="54609"/>
                </a:lnTo>
                <a:lnTo>
                  <a:pt x="220599" y="57150"/>
                </a:lnTo>
                <a:lnTo>
                  <a:pt x="212725" y="66039"/>
                </a:lnTo>
                <a:lnTo>
                  <a:pt x="209931" y="69850"/>
                </a:lnTo>
                <a:lnTo>
                  <a:pt x="207263" y="72389"/>
                </a:lnTo>
                <a:lnTo>
                  <a:pt x="195834" y="87630"/>
                </a:lnTo>
                <a:lnTo>
                  <a:pt x="192786" y="91439"/>
                </a:lnTo>
                <a:lnTo>
                  <a:pt x="189864" y="95250"/>
                </a:lnTo>
                <a:lnTo>
                  <a:pt x="181228" y="105409"/>
                </a:lnTo>
                <a:lnTo>
                  <a:pt x="176911" y="111759"/>
                </a:lnTo>
                <a:lnTo>
                  <a:pt x="172593" y="116839"/>
                </a:lnTo>
                <a:lnTo>
                  <a:pt x="168275" y="123189"/>
                </a:lnTo>
                <a:lnTo>
                  <a:pt x="163956" y="128269"/>
                </a:lnTo>
                <a:lnTo>
                  <a:pt x="159639" y="134619"/>
                </a:lnTo>
                <a:lnTo>
                  <a:pt x="155448" y="140969"/>
                </a:lnTo>
                <a:lnTo>
                  <a:pt x="151130" y="146050"/>
                </a:lnTo>
                <a:lnTo>
                  <a:pt x="146939" y="152400"/>
                </a:lnTo>
                <a:lnTo>
                  <a:pt x="142621" y="158750"/>
                </a:lnTo>
                <a:lnTo>
                  <a:pt x="138430" y="163830"/>
                </a:lnTo>
                <a:lnTo>
                  <a:pt x="134112" y="170180"/>
                </a:lnTo>
                <a:lnTo>
                  <a:pt x="121539" y="189230"/>
                </a:lnTo>
                <a:lnTo>
                  <a:pt x="117475" y="195580"/>
                </a:lnTo>
                <a:lnTo>
                  <a:pt x="113537" y="200659"/>
                </a:lnTo>
                <a:lnTo>
                  <a:pt x="109981" y="205739"/>
                </a:lnTo>
                <a:lnTo>
                  <a:pt x="106553" y="210819"/>
                </a:lnTo>
                <a:lnTo>
                  <a:pt x="104902" y="213359"/>
                </a:lnTo>
                <a:lnTo>
                  <a:pt x="103378" y="215900"/>
                </a:lnTo>
                <a:lnTo>
                  <a:pt x="100330" y="219709"/>
                </a:lnTo>
                <a:lnTo>
                  <a:pt x="98933" y="220980"/>
                </a:lnTo>
                <a:lnTo>
                  <a:pt x="97662" y="223519"/>
                </a:lnTo>
                <a:lnTo>
                  <a:pt x="96266" y="224789"/>
                </a:lnTo>
                <a:lnTo>
                  <a:pt x="95123" y="226059"/>
                </a:lnTo>
                <a:lnTo>
                  <a:pt x="93980" y="228600"/>
                </a:lnTo>
                <a:lnTo>
                  <a:pt x="91693" y="231139"/>
                </a:lnTo>
                <a:lnTo>
                  <a:pt x="89789" y="233680"/>
                </a:lnTo>
                <a:lnTo>
                  <a:pt x="88011" y="234950"/>
                </a:lnTo>
                <a:lnTo>
                  <a:pt x="87249" y="236219"/>
                </a:lnTo>
                <a:lnTo>
                  <a:pt x="86614" y="236219"/>
                </a:lnTo>
                <a:lnTo>
                  <a:pt x="85217" y="237489"/>
                </a:lnTo>
                <a:lnTo>
                  <a:pt x="84709" y="238759"/>
                </a:lnTo>
                <a:lnTo>
                  <a:pt x="145923" y="238759"/>
                </a:lnTo>
                <a:lnTo>
                  <a:pt x="147447" y="236219"/>
                </a:lnTo>
                <a:lnTo>
                  <a:pt x="150368" y="232409"/>
                </a:lnTo>
                <a:lnTo>
                  <a:pt x="156464" y="223519"/>
                </a:lnTo>
                <a:lnTo>
                  <a:pt x="162560" y="215900"/>
                </a:lnTo>
                <a:lnTo>
                  <a:pt x="175260" y="198119"/>
                </a:lnTo>
                <a:lnTo>
                  <a:pt x="178562" y="193039"/>
                </a:lnTo>
                <a:lnTo>
                  <a:pt x="188468" y="180339"/>
                </a:lnTo>
                <a:lnTo>
                  <a:pt x="195325" y="171450"/>
                </a:lnTo>
                <a:lnTo>
                  <a:pt x="198755" y="167639"/>
                </a:lnTo>
                <a:lnTo>
                  <a:pt x="202184" y="162559"/>
                </a:lnTo>
                <a:lnTo>
                  <a:pt x="209296" y="153669"/>
                </a:lnTo>
                <a:lnTo>
                  <a:pt x="212851" y="149859"/>
                </a:lnTo>
                <a:lnTo>
                  <a:pt x="216408" y="144780"/>
                </a:lnTo>
                <a:lnTo>
                  <a:pt x="223647" y="135889"/>
                </a:lnTo>
                <a:lnTo>
                  <a:pt x="227202" y="132080"/>
                </a:lnTo>
                <a:lnTo>
                  <a:pt x="230886" y="128269"/>
                </a:lnTo>
                <a:lnTo>
                  <a:pt x="234696" y="123189"/>
                </a:lnTo>
                <a:lnTo>
                  <a:pt x="242062" y="114300"/>
                </a:lnTo>
                <a:lnTo>
                  <a:pt x="245872" y="109219"/>
                </a:lnTo>
                <a:lnTo>
                  <a:pt x="249555" y="105409"/>
                </a:lnTo>
                <a:lnTo>
                  <a:pt x="257175" y="96519"/>
                </a:lnTo>
                <a:lnTo>
                  <a:pt x="261112" y="92709"/>
                </a:lnTo>
                <a:lnTo>
                  <a:pt x="264922" y="87630"/>
                </a:lnTo>
                <a:lnTo>
                  <a:pt x="268859" y="83819"/>
                </a:lnTo>
                <a:lnTo>
                  <a:pt x="272669" y="78739"/>
                </a:lnTo>
                <a:lnTo>
                  <a:pt x="280670" y="69850"/>
                </a:lnTo>
                <a:lnTo>
                  <a:pt x="288544" y="60959"/>
                </a:lnTo>
                <a:lnTo>
                  <a:pt x="292608" y="57150"/>
                </a:lnTo>
                <a:lnTo>
                  <a:pt x="296672" y="52069"/>
                </a:lnTo>
                <a:lnTo>
                  <a:pt x="304800" y="43180"/>
                </a:lnTo>
                <a:lnTo>
                  <a:pt x="308990" y="39369"/>
                </a:lnTo>
                <a:lnTo>
                  <a:pt x="313055" y="34289"/>
                </a:lnTo>
                <a:lnTo>
                  <a:pt x="321437" y="25400"/>
                </a:lnTo>
                <a:lnTo>
                  <a:pt x="325627" y="21589"/>
                </a:lnTo>
                <a:lnTo>
                  <a:pt x="334010" y="12700"/>
                </a:lnTo>
                <a:lnTo>
                  <a:pt x="338327" y="8889"/>
                </a:lnTo>
                <a:lnTo>
                  <a:pt x="336550" y="0"/>
                </a:lnTo>
                <a:close/>
              </a:path>
              <a:path w="338454" h="325120">
                <a:moveTo>
                  <a:pt x="67183" y="212089"/>
                </a:moveTo>
                <a:lnTo>
                  <a:pt x="889" y="212089"/>
                </a:lnTo>
                <a:lnTo>
                  <a:pt x="762" y="213359"/>
                </a:lnTo>
                <a:lnTo>
                  <a:pt x="127" y="215900"/>
                </a:lnTo>
                <a:lnTo>
                  <a:pt x="127" y="217169"/>
                </a:lnTo>
                <a:lnTo>
                  <a:pt x="0" y="217169"/>
                </a:lnTo>
                <a:lnTo>
                  <a:pt x="0" y="220980"/>
                </a:lnTo>
                <a:lnTo>
                  <a:pt x="127" y="220980"/>
                </a:lnTo>
                <a:lnTo>
                  <a:pt x="127" y="222250"/>
                </a:lnTo>
                <a:lnTo>
                  <a:pt x="381" y="223519"/>
                </a:lnTo>
                <a:lnTo>
                  <a:pt x="507" y="226059"/>
                </a:lnTo>
                <a:lnTo>
                  <a:pt x="635" y="227330"/>
                </a:lnTo>
                <a:lnTo>
                  <a:pt x="889" y="228600"/>
                </a:lnTo>
                <a:lnTo>
                  <a:pt x="1016" y="229869"/>
                </a:lnTo>
                <a:lnTo>
                  <a:pt x="74422" y="229869"/>
                </a:lnTo>
                <a:lnTo>
                  <a:pt x="72898" y="226059"/>
                </a:lnTo>
                <a:lnTo>
                  <a:pt x="72390" y="226059"/>
                </a:lnTo>
                <a:lnTo>
                  <a:pt x="72009" y="224789"/>
                </a:lnTo>
                <a:lnTo>
                  <a:pt x="69977" y="219709"/>
                </a:lnTo>
                <a:lnTo>
                  <a:pt x="69342" y="218439"/>
                </a:lnTo>
                <a:lnTo>
                  <a:pt x="68453" y="215900"/>
                </a:lnTo>
                <a:lnTo>
                  <a:pt x="68072" y="215900"/>
                </a:lnTo>
                <a:lnTo>
                  <a:pt x="67818" y="214630"/>
                </a:lnTo>
                <a:lnTo>
                  <a:pt x="67564" y="213359"/>
                </a:lnTo>
                <a:lnTo>
                  <a:pt x="67437" y="213359"/>
                </a:lnTo>
                <a:lnTo>
                  <a:pt x="67183" y="212089"/>
                </a:lnTo>
                <a:close/>
              </a:path>
              <a:path w="338454" h="325120">
                <a:moveTo>
                  <a:pt x="56896" y="191769"/>
                </a:moveTo>
                <a:lnTo>
                  <a:pt x="30480" y="191769"/>
                </a:lnTo>
                <a:lnTo>
                  <a:pt x="27686" y="193039"/>
                </a:lnTo>
                <a:lnTo>
                  <a:pt x="26416" y="193039"/>
                </a:lnTo>
                <a:lnTo>
                  <a:pt x="25018" y="194309"/>
                </a:lnTo>
                <a:lnTo>
                  <a:pt x="23749" y="194309"/>
                </a:lnTo>
                <a:lnTo>
                  <a:pt x="22479" y="195580"/>
                </a:lnTo>
                <a:lnTo>
                  <a:pt x="21209" y="195580"/>
                </a:lnTo>
                <a:lnTo>
                  <a:pt x="19939" y="196850"/>
                </a:lnTo>
                <a:lnTo>
                  <a:pt x="18796" y="196850"/>
                </a:lnTo>
                <a:lnTo>
                  <a:pt x="17525" y="198119"/>
                </a:lnTo>
                <a:lnTo>
                  <a:pt x="15112" y="198119"/>
                </a:lnTo>
                <a:lnTo>
                  <a:pt x="12827" y="200659"/>
                </a:lnTo>
                <a:lnTo>
                  <a:pt x="11684" y="200659"/>
                </a:lnTo>
                <a:lnTo>
                  <a:pt x="10795" y="201930"/>
                </a:lnTo>
                <a:lnTo>
                  <a:pt x="10033" y="201930"/>
                </a:lnTo>
                <a:lnTo>
                  <a:pt x="9271" y="203200"/>
                </a:lnTo>
                <a:lnTo>
                  <a:pt x="8509" y="203200"/>
                </a:lnTo>
                <a:lnTo>
                  <a:pt x="6985" y="204469"/>
                </a:lnTo>
                <a:lnTo>
                  <a:pt x="5842" y="205739"/>
                </a:lnTo>
                <a:lnTo>
                  <a:pt x="5206" y="205739"/>
                </a:lnTo>
                <a:lnTo>
                  <a:pt x="3302" y="208280"/>
                </a:lnTo>
                <a:lnTo>
                  <a:pt x="2540" y="208280"/>
                </a:lnTo>
                <a:lnTo>
                  <a:pt x="2286" y="209550"/>
                </a:lnTo>
                <a:lnTo>
                  <a:pt x="1778" y="209550"/>
                </a:lnTo>
                <a:lnTo>
                  <a:pt x="1524" y="210819"/>
                </a:lnTo>
                <a:lnTo>
                  <a:pt x="1270" y="210819"/>
                </a:lnTo>
                <a:lnTo>
                  <a:pt x="1143" y="212089"/>
                </a:lnTo>
                <a:lnTo>
                  <a:pt x="66802" y="212089"/>
                </a:lnTo>
                <a:lnTo>
                  <a:pt x="65786" y="209550"/>
                </a:lnTo>
                <a:lnTo>
                  <a:pt x="65150" y="208280"/>
                </a:lnTo>
                <a:lnTo>
                  <a:pt x="64135" y="205739"/>
                </a:lnTo>
                <a:lnTo>
                  <a:pt x="63500" y="204469"/>
                </a:lnTo>
                <a:lnTo>
                  <a:pt x="62484" y="201930"/>
                </a:lnTo>
                <a:lnTo>
                  <a:pt x="61849" y="200659"/>
                </a:lnTo>
                <a:lnTo>
                  <a:pt x="60325" y="198119"/>
                </a:lnTo>
                <a:lnTo>
                  <a:pt x="59309" y="195580"/>
                </a:lnTo>
                <a:lnTo>
                  <a:pt x="57277" y="193039"/>
                </a:lnTo>
                <a:lnTo>
                  <a:pt x="56896" y="191769"/>
                </a:lnTo>
                <a:close/>
              </a:path>
              <a:path w="338454" h="325120">
                <a:moveTo>
                  <a:pt x="55880" y="190500"/>
                </a:moveTo>
                <a:lnTo>
                  <a:pt x="33147" y="190500"/>
                </a:lnTo>
                <a:lnTo>
                  <a:pt x="31750" y="191769"/>
                </a:lnTo>
                <a:lnTo>
                  <a:pt x="56387" y="191769"/>
                </a:lnTo>
                <a:lnTo>
                  <a:pt x="55880" y="190500"/>
                </a:lnTo>
                <a:close/>
              </a:path>
              <a:path w="338454" h="325120">
                <a:moveTo>
                  <a:pt x="54483" y="189230"/>
                </a:moveTo>
                <a:lnTo>
                  <a:pt x="37211" y="189230"/>
                </a:lnTo>
                <a:lnTo>
                  <a:pt x="35814" y="190500"/>
                </a:lnTo>
                <a:lnTo>
                  <a:pt x="54991" y="190500"/>
                </a:lnTo>
                <a:lnTo>
                  <a:pt x="54483" y="189230"/>
                </a:lnTo>
                <a:close/>
              </a:path>
              <a:path w="338454" h="325120">
                <a:moveTo>
                  <a:pt x="52831" y="187959"/>
                </a:moveTo>
                <a:lnTo>
                  <a:pt x="42037" y="187959"/>
                </a:lnTo>
                <a:lnTo>
                  <a:pt x="40893" y="189230"/>
                </a:lnTo>
                <a:lnTo>
                  <a:pt x="53593" y="189230"/>
                </a:lnTo>
                <a:lnTo>
                  <a:pt x="52831" y="187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4F3FBD69-6DAA-6D92-37FD-99019D0E4B32}"/>
              </a:ext>
            </a:extLst>
          </p:cNvPr>
          <p:cNvSpPr/>
          <p:nvPr/>
        </p:nvSpPr>
        <p:spPr>
          <a:xfrm>
            <a:off x="1517534" y="2840537"/>
            <a:ext cx="1114209" cy="14438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2" name="object 11">
            <a:extLst>
              <a:ext uri="{FF2B5EF4-FFF2-40B4-BE49-F238E27FC236}">
                <a16:creationId xmlns:a16="http://schemas.microsoft.com/office/drawing/2014/main" id="{5A51BBDE-2F74-87B7-7111-BAEF672077D5}"/>
              </a:ext>
            </a:extLst>
          </p:cNvPr>
          <p:cNvSpPr/>
          <p:nvPr/>
        </p:nvSpPr>
        <p:spPr>
          <a:xfrm>
            <a:off x="1514425" y="2837428"/>
            <a:ext cx="1120687" cy="1450199"/>
          </a:xfrm>
          <a:custGeom>
            <a:avLst/>
            <a:gdLst/>
            <a:ahLst/>
            <a:cxnLst/>
            <a:rect l="l" t="t" r="r" b="b"/>
            <a:pathLst>
              <a:path w="1647825" h="2132329">
                <a:moveTo>
                  <a:pt x="0" y="2132076"/>
                </a:moveTo>
                <a:lnTo>
                  <a:pt x="1647443" y="2132076"/>
                </a:lnTo>
                <a:lnTo>
                  <a:pt x="1647443" y="0"/>
                </a:lnTo>
                <a:lnTo>
                  <a:pt x="0" y="0"/>
                </a:lnTo>
                <a:lnTo>
                  <a:pt x="0" y="213207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103838205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Процессы в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6C3F52E9-0292-692A-4D7F-AC32EA8C5A76}"/>
              </a:ext>
            </a:extLst>
          </p:cNvPr>
          <p:cNvSpPr/>
          <p:nvPr/>
        </p:nvSpPr>
        <p:spPr>
          <a:xfrm>
            <a:off x="4880139" y="4130367"/>
            <a:ext cx="542735" cy="5770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8C16F0AF-EC0F-6A74-9A53-3392EEC9C24F}"/>
              </a:ext>
            </a:extLst>
          </p:cNvPr>
          <p:cNvSpPr/>
          <p:nvPr/>
        </p:nvSpPr>
        <p:spPr>
          <a:xfrm>
            <a:off x="4547574" y="4058239"/>
            <a:ext cx="296497" cy="301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767BC67-C00A-A3AD-AC63-96C5BFBEC4DC}"/>
              </a:ext>
            </a:extLst>
          </p:cNvPr>
          <p:cNvSpPr/>
          <p:nvPr/>
        </p:nvSpPr>
        <p:spPr>
          <a:xfrm>
            <a:off x="4501797" y="4422052"/>
            <a:ext cx="255594" cy="305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B8BF94DF-9B42-4A54-9BA9-911BB6DA5784}"/>
              </a:ext>
            </a:extLst>
          </p:cNvPr>
          <p:cNvSpPr/>
          <p:nvPr/>
        </p:nvSpPr>
        <p:spPr>
          <a:xfrm>
            <a:off x="3210893" y="2157010"/>
            <a:ext cx="1225321" cy="1341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541D3DC5-2224-7659-0676-92C84E72F2EC}"/>
              </a:ext>
            </a:extLst>
          </p:cNvPr>
          <p:cNvSpPr/>
          <p:nvPr/>
        </p:nvSpPr>
        <p:spPr>
          <a:xfrm>
            <a:off x="3997208" y="956385"/>
            <a:ext cx="576512" cy="72714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08F6552A-DD97-4322-A74F-9357913ADA2B}"/>
              </a:ext>
            </a:extLst>
          </p:cNvPr>
          <p:cNvSpPr/>
          <p:nvPr/>
        </p:nvSpPr>
        <p:spPr>
          <a:xfrm>
            <a:off x="3797280" y="1428934"/>
            <a:ext cx="1085905" cy="10530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84C6217-982D-7523-CF2B-16B70EF50E9D}"/>
              </a:ext>
            </a:extLst>
          </p:cNvPr>
          <p:cNvSpPr/>
          <p:nvPr/>
        </p:nvSpPr>
        <p:spPr>
          <a:xfrm>
            <a:off x="4897004" y="1925855"/>
            <a:ext cx="875820" cy="23234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92669256-F377-70C7-DE1E-E52C51FE874A}"/>
              </a:ext>
            </a:extLst>
          </p:cNvPr>
          <p:cNvSpPr/>
          <p:nvPr/>
        </p:nvSpPr>
        <p:spPr>
          <a:xfrm>
            <a:off x="5889946" y="2341307"/>
            <a:ext cx="914170" cy="2573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9831687A-45D8-B503-8F7E-7F37B9168286}"/>
              </a:ext>
            </a:extLst>
          </p:cNvPr>
          <p:cNvSpPr/>
          <p:nvPr/>
        </p:nvSpPr>
        <p:spPr>
          <a:xfrm>
            <a:off x="4441993" y="1249728"/>
            <a:ext cx="669561" cy="41718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6329D518-2DD7-6E84-F078-A6C955FD3B94}"/>
              </a:ext>
            </a:extLst>
          </p:cNvPr>
          <p:cNvSpPr/>
          <p:nvPr/>
        </p:nvSpPr>
        <p:spPr>
          <a:xfrm>
            <a:off x="2624018" y="1730998"/>
            <a:ext cx="753516" cy="3826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717A8325-20CC-BB80-4C37-69D9DF4AC498}"/>
              </a:ext>
            </a:extLst>
          </p:cNvPr>
          <p:cNvSpPr txBox="1"/>
          <p:nvPr/>
        </p:nvSpPr>
        <p:spPr>
          <a:xfrm>
            <a:off x="1279989" y="2359790"/>
            <a:ext cx="443524" cy="201340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8637" marR="3455" indent="15547">
              <a:lnSpc>
                <a:spcPts val="748"/>
              </a:lnSpc>
              <a:spcBef>
                <a:spcPts val="170"/>
              </a:spcBef>
            </a:pPr>
            <a:r>
              <a:rPr sz="680" i="1" spc="10" dirty="0">
                <a:latin typeface="Georgia"/>
                <a:cs typeface="Georgia"/>
              </a:rPr>
              <a:t>Владелец  пр</a:t>
            </a:r>
            <a:r>
              <a:rPr sz="680" i="1" spc="7" dirty="0">
                <a:latin typeface="Georgia"/>
                <a:cs typeface="Georgia"/>
              </a:rPr>
              <a:t>одукт</a:t>
            </a:r>
            <a:r>
              <a:rPr sz="680" i="1" spc="10" dirty="0">
                <a:latin typeface="Georgia"/>
                <a:cs typeface="Georgia"/>
              </a:rPr>
              <a:t>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7760CE45-F6C0-2AC4-89BB-93BB3A7DB772}"/>
              </a:ext>
            </a:extLst>
          </p:cNvPr>
          <p:cNvSpPr txBox="1"/>
          <p:nvPr/>
        </p:nvSpPr>
        <p:spPr>
          <a:xfrm>
            <a:off x="5106459" y="1598761"/>
            <a:ext cx="653410" cy="115982"/>
          </a:xfrm>
          <a:prstGeom prst="rect">
            <a:avLst/>
          </a:prstGeom>
        </p:spPr>
        <p:txBody>
          <a:bodyPr vert="horz" wrap="square" lIns="0" tIns="11228" rIns="0" bIns="0" rtlCol="0">
            <a:spAutoFit/>
          </a:bodyPr>
          <a:lstStyle/>
          <a:p>
            <a:pPr marL="8637">
              <a:spcBef>
                <a:spcPts val="88"/>
              </a:spcBef>
            </a:pPr>
            <a:r>
              <a:rPr sz="680" i="1" spc="10" dirty="0">
                <a:latin typeface="Georgia"/>
                <a:cs typeface="Georgia"/>
              </a:rPr>
              <a:t>Скрам-мастер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E988FABF-E017-861E-4A4E-DF46E728E37D}"/>
              </a:ext>
            </a:extLst>
          </p:cNvPr>
          <p:cNvSpPr txBox="1"/>
          <p:nvPr/>
        </p:nvSpPr>
        <p:spPr>
          <a:xfrm>
            <a:off x="2678001" y="1827044"/>
            <a:ext cx="617134" cy="199595"/>
          </a:xfrm>
          <a:prstGeom prst="rect">
            <a:avLst/>
          </a:prstGeom>
        </p:spPr>
        <p:txBody>
          <a:bodyPr vert="horz" wrap="square" lIns="0" tIns="19865" rIns="0" bIns="0" rtlCol="0">
            <a:spAutoFit/>
          </a:bodyPr>
          <a:lstStyle/>
          <a:p>
            <a:pPr marL="125672" marR="3455" indent="-117467">
              <a:lnSpc>
                <a:spcPts val="735"/>
              </a:lnSpc>
              <a:spcBef>
                <a:spcPts val="156"/>
              </a:spcBef>
            </a:pPr>
            <a:r>
              <a:rPr sz="680" i="1" spc="-7" dirty="0">
                <a:latin typeface="Georgia"/>
                <a:cs typeface="Georgia"/>
              </a:rPr>
              <a:t>Пл</a:t>
            </a:r>
            <a:r>
              <a:rPr sz="680" i="1" spc="-3" dirty="0">
                <a:latin typeface="Georgia"/>
                <a:cs typeface="Georgia"/>
              </a:rPr>
              <a:t>а</a:t>
            </a:r>
            <a:r>
              <a:rPr sz="680" i="1" spc="-7" dirty="0">
                <a:latin typeface="Georgia"/>
                <a:cs typeface="Georgia"/>
              </a:rPr>
              <a:t>н</a:t>
            </a:r>
            <a:r>
              <a:rPr sz="680" i="1" spc="-3" dirty="0">
                <a:latin typeface="Georgia"/>
                <a:cs typeface="Georgia"/>
              </a:rPr>
              <a:t>и</a:t>
            </a:r>
            <a:r>
              <a:rPr sz="680" i="1" spc="-7" dirty="0">
                <a:latin typeface="Georgia"/>
                <a:cs typeface="Georgia"/>
              </a:rPr>
              <a:t>р</a:t>
            </a:r>
            <a:r>
              <a:rPr sz="680" i="1" spc="-3" dirty="0">
                <a:latin typeface="Georgia"/>
                <a:cs typeface="Georgia"/>
              </a:rPr>
              <a:t>ова</a:t>
            </a:r>
            <a:r>
              <a:rPr sz="680" i="1" spc="-7" dirty="0">
                <a:latin typeface="Georgia"/>
                <a:cs typeface="Georgia"/>
              </a:rPr>
              <a:t>н</a:t>
            </a:r>
            <a:r>
              <a:rPr sz="680" i="1" spc="-3" dirty="0">
                <a:latin typeface="Georgia"/>
                <a:cs typeface="Georgia"/>
              </a:rPr>
              <a:t>ие  спринта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4CE8CE1A-83F2-19B2-7932-87891BA860B0}"/>
              </a:ext>
            </a:extLst>
          </p:cNvPr>
          <p:cNvSpPr txBox="1"/>
          <p:nvPr/>
        </p:nvSpPr>
        <p:spPr>
          <a:xfrm>
            <a:off x="1966376" y="1253182"/>
            <a:ext cx="443524" cy="201340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8637" marR="3455" indent="69098">
              <a:lnSpc>
                <a:spcPts val="748"/>
              </a:lnSpc>
              <a:spcBef>
                <a:spcPts val="170"/>
              </a:spcBef>
            </a:pPr>
            <a:r>
              <a:rPr sz="680" i="1" spc="7" dirty="0">
                <a:latin typeface="Georgia"/>
                <a:cs typeface="Georgia"/>
              </a:rPr>
              <a:t>Бэклог  </a:t>
            </a:r>
            <a:r>
              <a:rPr sz="680" i="1" spc="10" dirty="0">
                <a:latin typeface="Georgia"/>
                <a:cs typeface="Georgia"/>
              </a:rPr>
              <a:t>пр</a:t>
            </a:r>
            <a:r>
              <a:rPr sz="680" i="1" spc="7" dirty="0">
                <a:latin typeface="Georgia"/>
                <a:cs typeface="Georgia"/>
              </a:rPr>
              <a:t>одукт</a:t>
            </a:r>
            <a:r>
              <a:rPr sz="680" i="1" spc="10" dirty="0">
                <a:latin typeface="Georgia"/>
                <a:cs typeface="Georgia"/>
              </a:rPr>
              <a:t>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6D5D5D7-5A61-566C-F648-55017D3B86A2}"/>
              </a:ext>
            </a:extLst>
          </p:cNvPr>
          <p:cNvSpPr txBox="1"/>
          <p:nvPr/>
        </p:nvSpPr>
        <p:spPr>
          <a:xfrm>
            <a:off x="3404570" y="1253182"/>
            <a:ext cx="411566" cy="201340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8637" marR="3455" indent="52687">
              <a:lnSpc>
                <a:spcPts val="748"/>
              </a:lnSpc>
              <a:spcBef>
                <a:spcPts val="170"/>
              </a:spcBef>
            </a:pPr>
            <a:r>
              <a:rPr sz="680" i="1" spc="7" dirty="0">
                <a:latin typeface="Georgia"/>
                <a:cs typeface="Georgia"/>
              </a:rPr>
              <a:t>Бэклог  Сп</a:t>
            </a:r>
            <a:r>
              <a:rPr sz="680" i="1" spc="10" dirty="0">
                <a:latin typeface="Georgia"/>
                <a:cs typeface="Georgia"/>
              </a:rPr>
              <a:t>р</a:t>
            </a:r>
            <a:r>
              <a:rPr sz="680" i="1" spc="3" dirty="0">
                <a:latin typeface="Georgia"/>
                <a:cs typeface="Georgia"/>
              </a:rPr>
              <a:t>и</a:t>
            </a:r>
            <a:r>
              <a:rPr sz="680" i="1" spc="10" dirty="0">
                <a:latin typeface="Georgia"/>
                <a:cs typeface="Georgia"/>
              </a:rPr>
              <a:t>нта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F7362E68-439B-F411-E3BA-5C789A63A297}"/>
              </a:ext>
            </a:extLst>
          </p:cNvPr>
          <p:cNvSpPr txBox="1"/>
          <p:nvPr/>
        </p:nvSpPr>
        <p:spPr>
          <a:xfrm>
            <a:off x="4095292" y="1886900"/>
            <a:ext cx="446547" cy="115982"/>
          </a:xfrm>
          <a:prstGeom prst="rect">
            <a:avLst/>
          </a:prstGeom>
        </p:spPr>
        <p:txBody>
          <a:bodyPr vert="horz" wrap="square" lIns="0" tIns="11228" rIns="0" bIns="0" rtlCol="0">
            <a:spAutoFit/>
          </a:bodyPr>
          <a:lstStyle/>
          <a:p>
            <a:pPr marL="8637">
              <a:spcBef>
                <a:spcPts val="88"/>
              </a:spcBef>
            </a:pPr>
            <a:r>
              <a:rPr sz="680" i="1" spc="7" dirty="0">
                <a:latin typeface="Georgia"/>
                <a:cs typeface="Georgia"/>
              </a:rPr>
              <a:t>1-4</a:t>
            </a:r>
            <a:r>
              <a:rPr sz="680" i="1" spc="-44" dirty="0">
                <a:latin typeface="Georgia"/>
                <a:cs typeface="Georgia"/>
              </a:rPr>
              <a:t> </a:t>
            </a:r>
            <a:r>
              <a:rPr sz="680" i="1" spc="10" dirty="0">
                <a:latin typeface="Georgia"/>
                <a:cs typeface="Georgia"/>
              </a:rPr>
              <a:t>недели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86EED552-96AB-A9F2-66D1-07F3F5E6EEE9}"/>
              </a:ext>
            </a:extLst>
          </p:cNvPr>
          <p:cNvSpPr txBox="1"/>
          <p:nvPr/>
        </p:nvSpPr>
        <p:spPr>
          <a:xfrm>
            <a:off x="3378398" y="3629471"/>
            <a:ext cx="933690" cy="201340"/>
          </a:xfrm>
          <a:prstGeom prst="rect">
            <a:avLst/>
          </a:prstGeom>
        </p:spPr>
        <p:txBody>
          <a:bodyPr vert="horz" wrap="square" lIns="0" tIns="21593" rIns="0" bIns="0" rtlCol="0">
            <a:spAutoFit/>
          </a:bodyPr>
          <a:lstStyle/>
          <a:p>
            <a:pPr marL="225865" marR="3455" indent="-217659">
              <a:lnSpc>
                <a:spcPts val="748"/>
              </a:lnSpc>
              <a:spcBef>
                <a:spcPts val="170"/>
              </a:spcBef>
            </a:pPr>
            <a:r>
              <a:rPr sz="680" i="1" spc="10" dirty="0">
                <a:latin typeface="Georgia"/>
                <a:cs typeface="Georgia"/>
              </a:rPr>
              <a:t>Команда</a:t>
            </a:r>
            <a:r>
              <a:rPr sz="680" i="1" spc="-61" dirty="0">
                <a:latin typeface="Georgia"/>
                <a:cs typeface="Georgia"/>
              </a:rPr>
              <a:t> </a:t>
            </a:r>
            <a:r>
              <a:rPr sz="680" i="1" spc="10" dirty="0">
                <a:latin typeface="Georgia"/>
                <a:cs typeface="Georgia"/>
              </a:rPr>
              <a:t>разработки  </a:t>
            </a:r>
            <a:r>
              <a:rPr sz="680" i="1" spc="7" dirty="0">
                <a:latin typeface="Georgia"/>
                <a:cs typeface="Georgia"/>
              </a:rPr>
              <a:t>3-9</a:t>
            </a:r>
            <a:r>
              <a:rPr sz="680" i="1" spc="-7" dirty="0">
                <a:latin typeface="Georgia"/>
                <a:cs typeface="Georgia"/>
              </a:rPr>
              <a:t> </a:t>
            </a:r>
            <a:r>
              <a:rPr sz="680" i="1" spc="7" dirty="0">
                <a:latin typeface="Georgia"/>
                <a:cs typeface="Georgia"/>
              </a:rPr>
              <a:t>человек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252B4971-3E6B-BBD1-9BF7-0FD9A4AC24EB}"/>
              </a:ext>
            </a:extLst>
          </p:cNvPr>
          <p:cNvSpPr txBox="1"/>
          <p:nvPr/>
        </p:nvSpPr>
        <p:spPr>
          <a:xfrm>
            <a:off x="4490189" y="1368059"/>
            <a:ext cx="535079" cy="199595"/>
          </a:xfrm>
          <a:prstGeom prst="rect">
            <a:avLst/>
          </a:prstGeom>
        </p:spPr>
        <p:txBody>
          <a:bodyPr vert="horz" wrap="square" lIns="0" tIns="19865" rIns="0" bIns="0" rtlCol="0">
            <a:spAutoFit/>
          </a:bodyPr>
          <a:lstStyle/>
          <a:p>
            <a:pPr marL="135173" marR="3455" indent="-126968">
              <a:lnSpc>
                <a:spcPts val="735"/>
              </a:lnSpc>
              <a:spcBef>
                <a:spcPts val="156"/>
              </a:spcBef>
            </a:pPr>
            <a:r>
              <a:rPr sz="680" i="1" spc="-7" dirty="0">
                <a:latin typeface="Georgia"/>
                <a:cs typeface="Georgia"/>
              </a:rPr>
              <a:t>Е</a:t>
            </a:r>
            <a:r>
              <a:rPr sz="680" i="1" spc="-10" dirty="0">
                <a:latin typeface="Georgia"/>
                <a:cs typeface="Georgia"/>
              </a:rPr>
              <a:t>ж</a:t>
            </a:r>
            <a:r>
              <a:rPr sz="680" i="1" spc="-3" dirty="0">
                <a:latin typeface="Georgia"/>
                <a:cs typeface="Georgia"/>
              </a:rPr>
              <a:t>е</a:t>
            </a:r>
            <a:r>
              <a:rPr sz="680" i="1" spc="-7" dirty="0">
                <a:latin typeface="Georgia"/>
                <a:cs typeface="Georgia"/>
              </a:rPr>
              <a:t>дне</a:t>
            </a:r>
            <a:r>
              <a:rPr sz="680" i="1" spc="-3" dirty="0">
                <a:latin typeface="Georgia"/>
                <a:cs typeface="Georgia"/>
              </a:rPr>
              <a:t>в</a:t>
            </a:r>
            <a:r>
              <a:rPr sz="680" i="1" spc="-7" dirty="0">
                <a:latin typeface="Georgia"/>
                <a:cs typeface="Georgia"/>
              </a:rPr>
              <a:t>ный  </a:t>
            </a:r>
            <a:r>
              <a:rPr sz="680" i="1" spc="-3" dirty="0">
                <a:latin typeface="Georgia"/>
                <a:cs typeface="Georgia"/>
              </a:rPr>
              <a:t>Скрам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55AE898D-CC2C-3AD2-0505-3F651D79BDBF}"/>
              </a:ext>
            </a:extLst>
          </p:cNvPr>
          <p:cNvSpPr txBox="1"/>
          <p:nvPr/>
        </p:nvSpPr>
        <p:spPr>
          <a:xfrm>
            <a:off x="4101252" y="1300257"/>
            <a:ext cx="326921" cy="115982"/>
          </a:xfrm>
          <a:prstGeom prst="rect">
            <a:avLst/>
          </a:prstGeom>
        </p:spPr>
        <p:txBody>
          <a:bodyPr vert="horz" wrap="square" lIns="0" tIns="11228" rIns="0" bIns="0" rtlCol="0">
            <a:spAutoFit/>
          </a:bodyPr>
          <a:lstStyle/>
          <a:p>
            <a:pPr marL="8637">
              <a:spcBef>
                <a:spcPts val="88"/>
              </a:spcBef>
            </a:pPr>
            <a:r>
              <a:rPr sz="680" i="1" spc="10" dirty="0">
                <a:latin typeface="Georgia"/>
                <a:cs typeface="Georgia"/>
              </a:rPr>
              <a:t>8</a:t>
            </a:r>
            <a:r>
              <a:rPr sz="680" i="1" spc="-41" dirty="0">
                <a:latin typeface="Georgia"/>
                <a:cs typeface="Georgia"/>
              </a:rPr>
              <a:t> </a:t>
            </a:r>
            <a:r>
              <a:rPr sz="680" i="1" spc="10" dirty="0">
                <a:latin typeface="Georgia"/>
                <a:cs typeface="Georgia"/>
              </a:rPr>
              <a:t>часов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41DE60CE-D502-7425-191C-A23816EADD35}"/>
              </a:ext>
            </a:extLst>
          </p:cNvPr>
          <p:cNvSpPr txBox="1"/>
          <p:nvPr/>
        </p:nvSpPr>
        <p:spPr>
          <a:xfrm>
            <a:off x="6013115" y="2420944"/>
            <a:ext cx="678889" cy="112929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680" i="1" spc="-3" dirty="0">
                <a:latin typeface="Georgia"/>
                <a:cs typeface="Georgia"/>
              </a:rPr>
              <a:t>Ретроспектива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98E105D4-176C-3304-548E-9E7A4F1CCE78}"/>
              </a:ext>
            </a:extLst>
          </p:cNvPr>
          <p:cNvSpPr txBox="1"/>
          <p:nvPr/>
        </p:nvSpPr>
        <p:spPr>
          <a:xfrm>
            <a:off x="4980181" y="1996594"/>
            <a:ext cx="685800" cy="115982"/>
          </a:xfrm>
          <a:prstGeom prst="rect">
            <a:avLst/>
          </a:prstGeom>
        </p:spPr>
        <p:txBody>
          <a:bodyPr vert="horz" wrap="square" lIns="0" tIns="11228" rIns="0" bIns="0" rtlCol="0">
            <a:spAutoFit/>
          </a:bodyPr>
          <a:lstStyle/>
          <a:p>
            <a:pPr marL="8637">
              <a:spcBef>
                <a:spcPts val="88"/>
              </a:spcBef>
            </a:pPr>
            <a:r>
              <a:rPr sz="680" i="1" spc="10" dirty="0">
                <a:latin typeface="Georgia"/>
                <a:cs typeface="Georgia"/>
              </a:rPr>
              <a:t>Обзор</a:t>
            </a:r>
            <a:r>
              <a:rPr sz="680" i="1" spc="-51" dirty="0">
                <a:latin typeface="Georgia"/>
                <a:cs typeface="Georgia"/>
              </a:rPr>
              <a:t> </a:t>
            </a:r>
            <a:r>
              <a:rPr sz="680" i="1" spc="10" dirty="0">
                <a:latin typeface="Georgia"/>
                <a:cs typeface="Georgia"/>
              </a:rPr>
              <a:t>Спринта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A36B0913-748C-27CD-7C73-E9D3CFEFB73A}"/>
              </a:ext>
            </a:extLst>
          </p:cNvPr>
          <p:cNvSpPr txBox="1"/>
          <p:nvPr/>
        </p:nvSpPr>
        <p:spPr>
          <a:xfrm>
            <a:off x="5114923" y="2826809"/>
            <a:ext cx="522555" cy="115982"/>
          </a:xfrm>
          <a:prstGeom prst="rect">
            <a:avLst/>
          </a:prstGeom>
        </p:spPr>
        <p:txBody>
          <a:bodyPr vert="horz" wrap="square" lIns="0" tIns="11228" rIns="0" bIns="0" rtlCol="0">
            <a:spAutoFit/>
          </a:bodyPr>
          <a:lstStyle/>
          <a:p>
            <a:pPr marL="8637">
              <a:spcBef>
                <a:spcPts val="88"/>
              </a:spcBef>
            </a:pPr>
            <a:r>
              <a:rPr sz="680" i="1" spc="14" dirty="0">
                <a:latin typeface="Georgia"/>
                <a:cs typeface="Georgia"/>
              </a:rPr>
              <a:t>И</a:t>
            </a:r>
            <a:r>
              <a:rPr sz="680" i="1" spc="10" dirty="0">
                <a:latin typeface="Georgia"/>
                <a:cs typeface="Georgia"/>
              </a:rPr>
              <a:t>н</a:t>
            </a:r>
            <a:r>
              <a:rPr sz="680" i="1" spc="7" dirty="0">
                <a:latin typeface="Georgia"/>
                <a:cs typeface="Georgia"/>
              </a:rPr>
              <a:t>к</a:t>
            </a:r>
            <a:r>
              <a:rPr sz="680" i="1" spc="10" dirty="0">
                <a:latin typeface="Georgia"/>
                <a:cs typeface="Georgia"/>
              </a:rPr>
              <a:t>рем</a:t>
            </a:r>
            <a:r>
              <a:rPr sz="680" i="1" spc="3" dirty="0">
                <a:latin typeface="Georgia"/>
                <a:cs typeface="Georgia"/>
              </a:rPr>
              <a:t>ен</a:t>
            </a:r>
            <a:r>
              <a:rPr sz="680" i="1" spc="17" dirty="0">
                <a:latin typeface="Georgia"/>
                <a:cs typeface="Georgia"/>
              </a:rPr>
              <a:t>т</a:t>
            </a:r>
            <a:endParaRPr sz="680">
              <a:latin typeface="Georgia"/>
              <a:cs typeface="Georgia"/>
            </a:endParaRPr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7F5522BB-D33C-AE27-75C0-FC07AA94C62C}"/>
              </a:ext>
            </a:extLst>
          </p:cNvPr>
          <p:cNvSpPr txBox="1"/>
          <p:nvPr/>
        </p:nvSpPr>
        <p:spPr>
          <a:xfrm>
            <a:off x="4808731" y="3986364"/>
            <a:ext cx="194771" cy="10291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612" i="1" dirty="0">
                <a:latin typeface="Georgia"/>
                <a:cs typeface="Georgia"/>
              </a:rPr>
              <a:t>Р</a:t>
            </a:r>
            <a:r>
              <a:rPr sz="612" i="1" spc="-3" dirty="0">
                <a:latin typeface="Georgia"/>
                <a:cs typeface="Georgia"/>
              </a:rPr>
              <a:t>ол</a:t>
            </a:r>
            <a:r>
              <a:rPr sz="612" i="1" dirty="0">
                <a:latin typeface="Georgia"/>
                <a:cs typeface="Georgia"/>
              </a:rPr>
              <a:t>и</a:t>
            </a:r>
            <a:endParaRPr sz="612">
              <a:latin typeface="Georgia"/>
              <a:cs typeface="Georgia"/>
            </a:endParaRPr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4B0807CB-7C8C-BB09-9A78-797D1AAFAFAA}"/>
              </a:ext>
            </a:extLst>
          </p:cNvPr>
          <p:cNvSpPr txBox="1"/>
          <p:nvPr/>
        </p:nvSpPr>
        <p:spPr>
          <a:xfrm>
            <a:off x="5670300" y="3981182"/>
            <a:ext cx="362766" cy="10291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612" i="1" spc="-7" dirty="0">
                <a:latin typeface="Georgia"/>
                <a:cs typeface="Georgia"/>
              </a:rPr>
              <a:t>События</a:t>
            </a:r>
            <a:endParaRPr sz="612">
              <a:latin typeface="Georgia"/>
              <a:cs typeface="Georgi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7A62D4FE-460A-4162-7E47-75BCD7D6E84B}"/>
              </a:ext>
            </a:extLst>
          </p:cNvPr>
          <p:cNvSpPr txBox="1"/>
          <p:nvPr/>
        </p:nvSpPr>
        <p:spPr>
          <a:xfrm>
            <a:off x="6573242" y="3986364"/>
            <a:ext cx="488006" cy="10291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612" i="1" spc="-3" dirty="0">
                <a:latin typeface="Georgia"/>
                <a:cs typeface="Georgia"/>
              </a:rPr>
              <a:t>Арте</a:t>
            </a:r>
            <a:r>
              <a:rPr sz="612" i="1" spc="3" dirty="0">
                <a:latin typeface="Georgia"/>
                <a:cs typeface="Georgia"/>
              </a:rPr>
              <a:t>ф</a:t>
            </a:r>
            <a:r>
              <a:rPr sz="612" i="1" dirty="0">
                <a:latin typeface="Georgia"/>
                <a:cs typeface="Georgia"/>
              </a:rPr>
              <a:t>а</a:t>
            </a:r>
            <a:r>
              <a:rPr sz="612" i="1" spc="-7" dirty="0">
                <a:latin typeface="Georgia"/>
                <a:cs typeface="Georgia"/>
              </a:rPr>
              <a:t>к</a:t>
            </a:r>
            <a:r>
              <a:rPr sz="612" i="1" spc="-3" dirty="0">
                <a:latin typeface="Georgia"/>
                <a:cs typeface="Georgia"/>
              </a:rPr>
              <a:t>ты</a:t>
            </a:r>
            <a:endParaRPr sz="612">
              <a:latin typeface="Georgia"/>
              <a:cs typeface="Georgia"/>
            </a:endParaRPr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364DFCDA-66BD-AAFE-ACA9-5ECC9EF7B944}"/>
              </a:ext>
            </a:extLst>
          </p:cNvPr>
          <p:cNvSpPr/>
          <p:nvPr/>
        </p:nvSpPr>
        <p:spPr>
          <a:xfrm>
            <a:off x="5660051" y="3960666"/>
            <a:ext cx="443611" cy="1641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AFF7A21F-39AC-A741-2798-A0E34A0C0D38}"/>
              </a:ext>
            </a:extLst>
          </p:cNvPr>
          <p:cNvSpPr/>
          <p:nvPr/>
        </p:nvSpPr>
        <p:spPr>
          <a:xfrm>
            <a:off x="6429949" y="4169305"/>
            <a:ext cx="299287" cy="52444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DDEC94E5-BB13-F679-BAD2-D3465236E21D}"/>
              </a:ext>
            </a:extLst>
          </p:cNvPr>
          <p:cNvSpPr/>
          <p:nvPr/>
        </p:nvSpPr>
        <p:spPr>
          <a:xfrm>
            <a:off x="5049207" y="2243147"/>
            <a:ext cx="589992" cy="4922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45090307-1504-7B1C-2A2C-D5517AA747BF}"/>
              </a:ext>
            </a:extLst>
          </p:cNvPr>
          <p:cNvSpPr/>
          <p:nvPr/>
        </p:nvSpPr>
        <p:spPr>
          <a:xfrm>
            <a:off x="2823885" y="2131335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401464" y="138556"/>
                </a:moveTo>
                <a:lnTo>
                  <a:pt x="213280" y="138556"/>
                </a:lnTo>
                <a:lnTo>
                  <a:pt x="261831" y="142023"/>
                </a:lnTo>
                <a:lnTo>
                  <a:pt x="310467" y="149610"/>
                </a:lnTo>
                <a:lnTo>
                  <a:pt x="358393" y="161671"/>
                </a:lnTo>
                <a:lnTo>
                  <a:pt x="326653" y="165736"/>
                </a:lnTo>
                <a:lnTo>
                  <a:pt x="297164" y="174101"/>
                </a:lnTo>
                <a:lnTo>
                  <a:pt x="274794" y="191299"/>
                </a:lnTo>
                <a:lnTo>
                  <a:pt x="264413" y="221868"/>
                </a:lnTo>
                <a:lnTo>
                  <a:pt x="288817" y="221976"/>
                </a:lnTo>
                <a:lnTo>
                  <a:pt x="304863" y="211772"/>
                </a:lnTo>
                <a:lnTo>
                  <a:pt x="318527" y="198616"/>
                </a:lnTo>
                <a:lnTo>
                  <a:pt x="335788" y="189864"/>
                </a:lnTo>
                <a:lnTo>
                  <a:pt x="370953" y="188688"/>
                </a:lnTo>
                <a:lnTo>
                  <a:pt x="404510" y="182546"/>
                </a:lnTo>
                <a:lnTo>
                  <a:pt x="436854" y="174952"/>
                </a:lnTo>
                <a:lnTo>
                  <a:pt x="468375" y="169417"/>
                </a:lnTo>
                <a:lnTo>
                  <a:pt x="469755" y="150875"/>
                </a:lnTo>
                <a:lnTo>
                  <a:pt x="414527" y="150875"/>
                </a:lnTo>
                <a:lnTo>
                  <a:pt x="400684" y="149860"/>
                </a:lnTo>
                <a:lnTo>
                  <a:pt x="401464" y="138556"/>
                </a:lnTo>
                <a:close/>
              </a:path>
              <a:path w="471170" h="222250">
                <a:moveTo>
                  <a:pt x="54810" y="117792"/>
                </a:moveTo>
                <a:lnTo>
                  <a:pt x="29924" y="118363"/>
                </a:lnTo>
                <a:lnTo>
                  <a:pt x="9634" y="127603"/>
                </a:lnTo>
                <a:lnTo>
                  <a:pt x="0" y="151511"/>
                </a:lnTo>
                <a:lnTo>
                  <a:pt x="15851" y="163978"/>
                </a:lnTo>
                <a:lnTo>
                  <a:pt x="34702" y="161337"/>
                </a:lnTo>
                <a:lnTo>
                  <a:pt x="55221" y="153243"/>
                </a:lnTo>
                <a:lnTo>
                  <a:pt x="76072" y="149351"/>
                </a:lnTo>
                <a:lnTo>
                  <a:pt x="119607" y="142573"/>
                </a:lnTo>
                <a:lnTo>
                  <a:pt x="165607" y="138858"/>
                </a:lnTo>
                <a:lnTo>
                  <a:pt x="401464" y="138556"/>
                </a:lnTo>
                <a:lnTo>
                  <a:pt x="401700" y="135127"/>
                </a:lnTo>
                <a:lnTo>
                  <a:pt x="402335" y="127762"/>
                </a:lnTo>
                <a:lnTo>
                  <a:pt x="460747" y="127762"/>
                </a:lnTo>
                <a:lnTo>
                  <a:pt x="459634" y="127253"/>
                </a:lnTo>
                <a:lnTo>
                  <a:pt x="395350" y="127253"/>
                </a:lnTo>
                <a:lnTo>
                  <a:pt x="361025" y="119887"/>
                </a:lnTo>
                <a:lnTo>
                  <a:pt x="78231" y="119887"/>
                </a:lnTo>
                <a:lnTo>
                  <a:pt x="54810" y="117792"/>
                </a:lnTo>
                <a:close/>
              </a:path>
              <a:path w="471170" h="222250">
                <a:moveTo>
                  <a:pt x="460747" y="127762"/>
                </a:moveTo>
                <a:lnTo>
                  <a:pt x="402335" y="127762"/>
                </a:lnTo>
                <a:lnTo>
                  <a:pt x="409193" y="128142"/>
                </a:lnTo>
                <a:lnTo>
                  <a:pt x="408685" y="135636"/>
                </a:lnTo>
                <a:lnTo>
                  <a:pt x="415543" y="136016"/>
                </a:lnTo>
                <a:lnTo>
                  <a:pt x="414527" y="150875"/>
                </a:lnTo>
                <a:lnTo>
                  <a:pt x="469755" y="150875"/>
                </a:lnTo>
                <a:lnTo>
                  <a:pt x="471042" y="132461"/>
                </a:lnTo>
                <a:lnTo>
                  <a:pt x="460747" y="127762"/>
                </a:lnTo>
                <a:close/>
              </a:path>
              <a:path w="471170" h="222250">
                <a:moveTo>
                  <a:pt x="273050" y="0"/>
                </a:moveTo>
                <a:lnTo>
                  <a:pt x="275552" y="36033"/>
                </a:lnTo>
                <a:lnTo>
                  <a:pt x="299073" y="60703"/>
                </a:lnTo>
                <a:lnTo>
                  <a:pt x="369013" y="100242"/>
                </a:lnTo>
                <a:lnTo>
                  <a:pt x="395350" y="127253"/>
                </a:lnTo>
                <a:lnTo>
                  <a:pt x="459634" y="127253"/>
                </a:lnTo>
                <a:lnTo>
                  <a:pt x="430049" y="113750"/>
                </a:lnTo>
                <a:lnTo>
                  <a:pt x="394652" y="89169"/>
                </a:lnTo>
                <a:lnTo>
                  <a:pt x="359350" y="63184"/>
                </a:lnTo>
                <a:lnTo>
                  <a:pt x="318642" y="40259"/>
                </a:lnTo>
                <a:lnTo>
                  <a:pt x="311072" y="26628"/>
                </a:lnTo>
                <a:lnTo>
                  <a:pt x="304180" y="12366"/>
                </a:lnTo>
                <a:lnTo>
                  <a:pt x="293121" y="1986"/>
                </a:lnTo>
                <a:lnTo>
                  <a:pt x="273050" y="0"/>
                </a:lnTo>
                <a:close/>
              </a:path>
              <a:path w="471170" h="222250">
                <a:moveTo>
                  <a:pt x="230028" y="109188"/>
                </a:moveTo>
                <a:lnTo>
                  <a:pt x="174982" y="111270"/>
                </a:lnTo>
                <a:lnTo>
                  <a:pt x="123647" y="115265"/>
                </a:lnTo>
                <a:lnTo>
                  <a:pt x="78231" y="119887"/>
                </a:lnTo>
                <a:lnTo>
                  <a:pt x="361025" y="119887"/>
                </a:lnTo>
                <a:lnTo>
                  <a:pt x="342421" y="115895"/>
                </a:lnTo>
                <a:lnTo>
                  <a:pt x="286577" y="110301"/>
                </a:lnTo>
                <a:lnTo>
                  <a:pt x="230028" y="109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EB930277-8BFA-D7B4-A619-58FF0A7CAFA9}"/>
              </a:ext>
            </a:extLst>
          </p:cNvPr>
          <p:cNvSpPr/>
          <p:nvPr/>
        </p:nvSpPr>
        <p:spPr>
          <a:xfrm>
            <a:off x="4473951" y="2157074"/>
            <a:ext cx="320443" cy="151152"/>
          </a:xfrm>
          <a:custGeom>
            <a:avLst/>
            <a:gdLst/>
            <a:ahLst/>
            <a:cxnLst/>
            <a:rect l="l" t="t" r="r" b="b"/>
            <a:pathLst>
              <a:path w="471170" h="222250">
                <a:moveTo>
                  <a:pt x="401464" y="138557"/>
                </a:moveTo>
                <a:lnTo>
                  <a:pt x="213232" y="138557"/>
                </a:lnTo>
                <a:lnTo>
                  <a:pt x="261775" y="142023"/>
                </a:lnTo>
                <a:lnTo>
                  <a:pt x="310423" y="149610"/>
                </a:lnTo>
                <a:lnTo>
                  <a:pt x="358394" y="161670"/>
                </a:lnTo>
                <a:lnTo>
                  <a:pt x="326582" y="165736"/>
                </a:lnTo>
                <a:lnTo>
                  <a:pt x="297068" y="174101"/>
                </a:lnTo>
                <a:lnTo>
                  <a:pt x="274722" y="191299"/>
                </a:lnTo>
                <a:lnTo>
                  <a:pt x="264413" y="221868"/>
                </a:lnTo>
                <a:lnTo>
                  <a:pt x="288762" y="221956"/>
                </a:lnTo>
                <a:lnTo>
                  <a:pt x="304800" y="211709"/>
                </a:lnTo>
                <a:lnTo>
                  <a:pt x="318456" y="198508"/>
                </a:lnTo>
                <a:lnTo>
                  <a:pt x="335661" y="189737"/>
                </a:lnTo>
                <a:lnTo>
                  <a:pt x="370828" y="188634"/>
                </a:lnTo>
                <a:lnTo>
                  <a:pt x="404399" y="182530"/>
                </a:lnTo>
                <a:lnTo>
                  <a:pt x="436780" y="174950"/>
                </a:lnTo>
                <a:lnTo>
                  <a:pt x="468375" y="169417"/>
                </a:lnTo>
                <a:lnTo>
                  <a:pt x="469659" y="150749"/>
                </a:lnTo>
                <a:lnTo>
                  <a:pt x="414400" y="150749"/>
                </a:lnTo>
                <a:lnTo>
                  <a:pt x="407543" y="150367"/>
                </a:lnTo>
                <a:lnTo>
                  <a:pt x="400685" y="149859"/>
                </a:lnTo>
                <a:lnTo>
                  <a:pt x="401464" y="138557"/>
                </a:lnTo>
                <a:close/>
              </a:path>
              <a:path w="471170" h="222250">
                <a:moveTo>
                  <a:pt x="54756" y="117792"/>
                </a:moveTo>
                <a:lnTo>
                  <a:pt x="29908" y="118363"/>
                </a:lnTo>
                <a:lnTo>
                  <a:pt x="9632" y="127603"/>
                </a:lnTo>
                <a:lnTo>
                  <a:pt x="0" y="151511"/>
                </a:lnTo>
                <a:lnTo>
                  <a:pt x="15833" y="163978"/>
                </a:lnTo>
                <a:lnTo>
                  <a:pt x="34655" y="161337"/>
                </a:lnTo>
                <a:lnTo>
                  <a:pt x="55167" y="153243"/>
                </a:lnTo>
                <a:lnTo>
                  <a:pt x="76073" y="149351"/>
                </a:lnTo>
                <a:lnTo>
                  <a:pt x="119598" y="142573"/>
                </a:lnTo>
                <a:lnTo>
                  <a:pt x="165579" y="138858"/>
                </a:lnTo>
                <a:lnTo>
                  <a:pt x="401464" y="138557"/>
                </a:lnTo>
                <a:lnTo>
                  <a:pt x="402209" y="127762"/>
                </a:lnTo>
                <a:lnTo>
                  <a:pt x="460630" y="127762"/>
                </a:lnTo>
                <a:lnTo>
                  <a:pt x="459518" y="127253"/>
                </a:lnTo>
                <a:lnTo>
                  <a:pt x="395350" y="127253"/>
                </a:lnTo>
                <a:lnTo>
                  <a:pt x="360996" y="119887"/>
                </a:lnTo>
                <a:lnTo>
                  <a:pt x="78105" y="119887"/>
                </a:lnTo>
                <a:lnTo>
                  <a:pt x="54756" y="117792"/>
                </a:lnTo>
                <a:close/>
              </a:path>
              <a:path w="471170" h="222250">
                <a:moveTo>
                  <a:pt x="460630" y="127762"/>
                </a:moveTo>
                <a:lnTo>
                  <a:pt x="402209" y="127762"/>
                </a:lnTo>
                <a:lnTo>
                  <a:pt x="409067" y="128142"/>
                </a:lnTo>
                <a:lnTo>
                  <a:pt x="408559" y="135508"/>
                </a:lnTo>
                <a:lnTo>
                  <a:pt x="415417" y="136016"/>
                </a:lnTo>
                <a:lnTo>
                  <a:pt x="414400" y="150749"/>
                </a:lnTo>
                <a:lnTo>
                  <a:pt x="469659" y="150749"/>
                </a:lnTo>
                <a:lnTo>
                  <a:pt x="470915" y="132461"/>
                </a:lnTo>
                <a:lnTo>
                  <a:pt x="460630" y="127762"/>
                </a:lnTo>
                <a:close/>
              </a:path>
              <a:path w="471170" h="222250">
                <a:moveTo>
                  <a:pt x="273050" y="0"/>
                </a:moveTo>
                <a:lnTo>
                  <a:pt x="275552" y="36033"/>
                </a:lnTo>
                <a:lnTo>
                  <a:pt x="299073" y="60703"/>
                </a:lnTo>
                <a:lnTo>
                  <a:pt x="369013" y="100242"/>
                </a:lnTo>
                <a:lnTo>
                  <a:pt x="395350" y="127253"/>
                </a:lnTo>
                <a:lnTo>
                  <a:pt x="459518" y="127253"/>
                </a:lnTo>
                <a:lnTo>
                  <a:pt x="429922" y="113732"/>
                </a:lnTo>
                <a:lnTo>
                  <a:pt x="394525" y="89122"/>
                </a:lnTo>
                <a:lnTo>
                  <a:pt x="359223" y="63130"/>
                </a:lnTo>
                <a:lnTo>
                  <a:pt x="318515" y="40258"/>
                </a:lnTo>
                <a:lnTo>
                  <a:pt x="310947" y="26628"/>
                </a:lnTo>
                <a:lnTo>
                  <a:pt x="304069" y="12366"/>
                </a:lnTo>
                <a:lnTo>
                  <a:pt x="293048" y="1986"/>
                </a:lnTo>
                <a:lnTo>
                  <a:pt x="273050" y="0"/>
                </a:lnTo>
                <a:close/>
              </a:path>
              <a:path w="471170" h="222250">
                <a:moveTo>
                  <a:pt x="229965" y="109188"/>
                </a:moveTo>
                <a:lnTo>
                  <a:pt x="174916" y="111270"/>
                </a:lnTo>
                <a:lnTo>
                  <a:pt x="123565" y="115265"/>
                </a:lnTo>
                <a:lnTo>
                  <a:pt x="78105" y="119887"/>
                </a:lnTo>
                <a:lnTo>
                  <a:pt x="360996" y="119887"/>
                </a:lnTo>
                <a:lnTo>
                  <a:pt x="342376" y="115895"/>
                </a:lnTo>
                <a:lnTo>
                  <a:pt x="286516" y="110301"/>
                </a:lnTo>
                <a:lnTo>
                  <a:pt x="229965" y="109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68A70E32-7BDC-8A4C-A2D6-9D40D24701BD}"/>
              </a:ext>
            </a:extLst>
          </p:cNvPr>
          <p:cNvSpPr/>
          <p:nvPr/>
        </p:nvSpPr>
        <p:spPr>
          <a:xfrm>
            <a:off x="4243875" y="3925978"/>
            <a:ext cx="3396178" cy="0"/>
          </a:xfrm>
          <a:custGeom>
            <a:avLst/>
            <a:gdLst/>
            <a:ahLst/>
            <a:cxnLst/>
            <a:rect l="l" t="t" r="r" b="b"/>
            <a:pathLst>
              <a:path w="4993640">
                <a:moveTo>
                  <a:pt x="0" y="0"/>
                </a:moveTo>
                <a:lnTo>
                  <a:pt x="4993116" y="0"/>
                </a:lnTo>
              </a:path>
            </a:pathLst>
          </a:custGeom>
          <a:ln w="403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C5705606-71B0-9A33-2B06-7BDEB737D42B}"/>
              </a:ext>
            </a:extLst>
          </p:cNvPr>
          <p:cNvSpPr/>
          <p:nvPr/>
        </p:nvSpPr>
        <p:spPr>
          <a:xfrm>
            <a:off x="1249636" y="1635072"/>
            <a:ext cx="698704" cy="68792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DA0BD415-103C-B7B9-00A8-A60226B011D9}"/>
              </a:ext>
            </a:extLst>
          </p:cNvPr>
          <p:cNvSpPr/>
          <p:nvPr/>
        </p:nvSpPr>
        <p:spPr>
          <a:xfrm>
            <a:off x="1959639" y="1560361"/>
            <a:ext cx="555550" cy="10113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3EF752A0-62C8-6701-4A69-E2ACF76ACB74}"/>
              </a:ext>
            </a:extLst>
          </p:cNvPr>
          <p:cNvSpPr/>
          <p:nvPr/>
        </p:nvSpPr>
        <p:spPr>
          <a:xfrm>
            <a:off x="3470817" y="1640997"/>
            <a:ext cx="358619" cy="40422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6BBA17EE-1411-0C54-F73C-6823675013AA}"/>
              </a:ext>
            </a:extLst>
          </p:cNvPr>
          <p:cNvSpPr/>
          <p:nvPr/>
        </p:nvSpPr>
        <p:spPr>
          <a:xfrm>
            <a:off x="3413810" y="1594545"/>
            <a:ext cx="461231" cy="493189"/>
          </a:xfrm>
          <a:custGeom>
            <a:avLst/>
            <a:gdLst/>
            <a:ahLst/>
            <a:cxnLst/>
            <a:rect l="l" t="t" r="r" b="b"/>
            <a:pathLst>
              <a:path w="678179" h="725170">
                <a:moveTo>
                  <a:pt x="10033" y="36804"/>
                </a:moveTo>
                <a:lnTo>
                  <a:pt x="2540" y="36804"/>
                </a:lnTo>
                <a:lnTo>
                  <a:pt x="2540" y="39979"/>
                </a:lnTo>
                <a:lnTo>
                  <a:pt x="0" y="39979"/>
                </a:lnTo>
                <a:lnTo>
                  <a:pt x="86" y="48466"/>
                </a:lnTo>
                <a:lnTo>
                  <a:pt x="2058" y="94210"/>
                </a:lnTo>
                <a:lnTo>
                  <a:pt x="3639" y="143735"/>
                </a:lnTo>
                <a:lnTo>
                  <a:pt x="4796" y="194751"/>
                </a:lnTo>
                <a:lnTo>
                  <a:pt x="5585" y="246976"/>
                </a:lnTo>
                <a:lnTo>
                  <a:pt x="6060" y="300130"/>
                </a:lnTo>
                <a:lnTo>
                  <a:pt x="6167" y="453017"/>
                </a:lnTo>
                <a:lnTo>
                  <a:pt x="5851" y="527014"/>
                </a:lnTo>
                <a:lnTo>
                  <a:pt x="5320" y="632857"/>
                </a:lnTo>
                <a:lnTo>
                  <a:pt x="5206" y="662314"/>
                </a:lnTo>
                <a:lnTo>
                  <a:pt x="5080" y="725144"/>
                </a:lnTo>
                <a:lnTo>
                  <a:pt x="52801" y="719139"/>
                </a:lnTo>
                <a:lnTo>
                  <a:pt x="100678" y="711433"/>
                </a:lnTo>
                <a:lnTo>
                  <a:pt x="114510" y="709015"/>
                </a:lnTo>
                <a:lnTo>
                  <a:pt x="17525" y="709015"/>
                </a:lnTo>
                <a:lnTo>
                  <a:pt x="14110" y="660755"/>
                </a:lnTo>
                <a:lnTo>
                  <a:pt x="13984" y="657580"/>
                </a:lnTo>
                <a:lnTo>
                  <a:pt x="12594" y="609409"/>
                </a:lnTo>
                <a:lnTo>
                  <a:pt x="12599" y="557833"/>
                </a:lnTo>
                <a:lnTo>
                  <a:pt x="13509" y="505577"/>
                </a:lnTo>
                <a:lnTo>
                  <a:pt x="14771" y="453017"/>
                </a:lnTo>
                <a:lnTo>
                  <a:pt x="15829" y="400530"/>
                </a:lnTo>
                <a:lnTo>
                  <a:pt x="16128" y="348493"/>
                </a:lnTo>
                <a:lnTo>
                  <a:pt x="15112" y="297281"/>
                </a:lnTo>
                <a:lnTo>
                  <a:pt x="13609" y="241516"/>
                </a:lnTo>
                <a:lnTo>
                  <a:pt x="12227" y="188969"/>
                </a:lnTo>
                <a:lnTo>
                  <a:pt x="11089" y="138258"/>
                </a:lnTo>
                <a:lnTo>
                  <a:pt x="10317" y="87997"/>
                </a:lnTo>
                <a:lnTo>
                  <a:pt x="10033" y="36804"/>
                </a:lnTo>
                <a:close/>
              </a:path>
              <a:path w="678179" h="725170">
                <a:moveTo>
                  <a:pt x="605633" y="650807"/>
                </a:moveTo>
                <a:lnTo>
                  <a:pt x="597665" y="651119"/>
                </a:lnTo>
                <a:lnTo>
                  <a:pt x="589907" y="652115"/>
                </a:lnTo>
                <a:lnTo>
                  <a:pt x="581787" y="654342"/>
                </a:lnTo>
                <a:lnTo>
                  <a:pt x="574143" y="656568"/>
                </a:lnTo>
                <a:lnTo>
                  <a:pt x="567690" y="657580"/>
                </a:lnTo>
                <a:lnTo>
                  <a:pt x="519771" y="662314"/>
                </a:lnTo>
                <a:lnTo>
                  <a:pt x="471654" y="664462"/>
                </a:lnTo>
                <a:lnTo>
                  <a:pt x="375647" y="665642"/>
                </a:lnTo>
                <a:lnTo>
                  <a:pt x="328165" y="666996"/>
                </a:lnTo>
                <a:lnTo>
                  <a:pt x="281305" y="670407"/>
                </a:lnTo>
                <a:lnTo>
                  <a:pt x="225208" y="679092"/>
                </a:lnTo>
                <a:lnTo>
                  <a:pt x="118733" y="697784"/>
                </a:lnTo>
                <a:lnTo>
                  <a:pt x="67648" y="705024"/>
                </a:lnTo>
                <a:lnTo>
                  <a:pt x="17525" y="709015"/>
                </a:lnTo>
                <a:lnTo>
                  <a:pt x="114510" y="709015"/>
                </a:lnTo>
                <a:lnTo>
                  <a:pt x="197433" y="694871"/>
                </a:lnTo>
                <a:lnTo>
                  <a:pt x="246579" y="687991"/>
                </a:lnTo>
                <a:lnTo>
                  <a:pt x="296418" y="683361"/>
                </a:lnTo>
                <a:lnTo>
                  <a:pt x="347438" y="680013"/>
                </a:lnTo>
                <a:lnTo>
                  <a:pt x="453241" y="676985"/>
                </a:lnTo>
                <a:lnTo>
                  <a:pt x="509905" y="673709"/>
                </a:lnTo>
                <a:lnTo>
                  <a:pt x="529101" y="671354"/>
                </a:lnTo>
                <a:lnTo>
                  <a:pt x="548513" y="669629"/>
                </a:lnTo>
                <a:lnTo>
                  <a:pt x="567447" y="669119"/>
                </a:lnTo>
                <a:lnTo>
                  <a:pt x="623665" y="669119"/>
                </a:lnTo>
                <a:lnTo>
                  <a:pt x="625475" y="660755"/>
                </a:lnTo>
                <a:lnTo>
                  <a:pt x="620416" y="653836"/>
                </a:lnTo>
                <a:lnTo>
                  <a:pt x="613489" y="651119"/>
                </a:lnTo>
                <a:lnTo>
                  <a:pt x="605633" y="650807"/>
                </a:lnTo>
                <a:close/>
              </a:path>
              <a:path w="678179" h="725170">
                <a:moveTo>
                  <a:pt x="623665" y="669119"/>
                </a:moveTo>
                <a:lnTo>
                  <a:pt x="567447" y="669119"/>
                </a:lnTo>
                <a:lnTo>
                  <a:pt x="585216" y="670407"/>
                </a:lnTo>
                <a:lnTo>
                  <a:pt x="592284" y="671816"/>
                </a:lnTo>
                <a:lnTo>
                  <a:pt x="596519" y="674439"/>
                </a:lnTo>
                <a:lnTo>
                  <a:pt x="600753" y="675872"/>
                </a:lnTo>
                <a:lnTo>
                  <a:pt x="607822" y="673709"/>
                </a:lnTo>
                <a:lnTo>
                  <a:pt x="611651" y="673471"/>
                </a:lnTo>
                <a:lnTo>
                  <a:pt x="619690" y="673471"/>
                </a:lnTo>
                <a:lnTo>
                  <a:pt x="623073" y="671852"/>
                </a:lnTo>
                <a:lnTo>
                  <a:pt x="623665" y="669119"/>
                </a:lnTo>
                <a:close/>
              </a:path>
              <a:path w="678179" h="725170">
                <a:moveTo>
                  <a:pt x="619690" y="673471"/>
                </a:moveTo>
                <a:lnTo>
                  <a:pt x="611651" y="673471"/>
                </a:lnTo>
                <a:lnTo>
                  <a:pt x="617601" y="674471"/>
                </a:lnTo>
                <a:lnTo>
                  <a:pt x="619690" y="673471"/>
                </a:lnTo>
                <a:close/>
              </a:path>
              <a:path w="678179" h="725170">
                <a:moveTo>
                  <a:pt x="632968" y="39979"/>
                </a:moveTo>
                <a:lnTo>
                  <a:pt x="627888" y="39979"/>
                </a:lnTo>
                <a:lnTo>
                  <a:pt x="627888" y="43281"/>
                </a:lnTo>
                <a:lnTo>
                  <a:pt x="625475" y="46456"/>
                </a:lnTo>
                <a:lnTo>
                  <a:pt x="625475" y="49631"/>
                </a:lnTo>
                <a:lnTo>
                  <a:pt x="626078" y="106057"/>
                </a:lnTo>
                <a:lnTo>
                  <a:pt x="626621" y="164135"/>
                </a:lnTo>
                <a:lnTo>
                  <a:pt x="627973" y="321546"/>
                </a:lnTo>
                <a:lnTo>
                  <a:pt x="628485" y="373523"/>
                </a:lnTo>
                <a:lnTo>
                  <a:pt x="629081" y="425006"/>
                </a:lnTo>
                <a:lnTo>
                  <a:pt x="629793" y="476126"/>
                </a:lnTo>
                <a:lnTo>
                  <a:pt x="630655" y="527014"/>
                </a:lnTo>
                <a:lnTo>
                  <a:pt x="631702" y="577803"/>
                </a:lnTo>
                <a:lnTo>
                  <a:pt x="632968" y="628624"/>
                </a:lnTo>
                <a:lnTo>
                  <a:pt x="629850" y="639108"/>
                </a:lnTo>
                <a:lnTo>
                  <a:pt x="628888" y="649912"/>
                </a:lnTo>
                <a:lnTo>
                  <a:pt x="631235" y="658931"/>
                </a:lnTo>
                <a:lnTo>
                  <a:pt x="638048" y="664057"/>
                </a:lnTo>
                <a:lnTo>
                  <a:pt x="642657" y="655260"/>
                </a:lnTo>
                <a:lnTo>
                  <a:pt x="643016" y="644356"/>
                </a:lnTo>
                <a:lnTo>
                  <a:pt x="641494" y="632857"/>
                </a:lnTo>
                <a:lnTo>
                  <a:pt x="640461" y="622274"/>
                </a:lnTo>
                <a:lnTo>
                  <a:pt x="638193" y="573359"/>
                </a:lnTo>
                <a:lnTo>
                  <a:pt x="636752" y="521950"/>
                </a:lnTo>
                <a:lnTo>
                  <a:pt x="635967" y="468902"/>
                </a:lnTo>
                <a:lnTo>
                  <a:pt x="635723" y="425006"/>
                </a:lnTo>
                <a:lnTo>
                  <a:pt x="635805" y="321546"/>
                </a:lnTo>
                <a:lnTo>
                  <a:pt x="635878" y="297281"/>
                </a:lnTo>
                <a:lnTo>
                  <a:pt x="635950" y="209041"/>
                </a:lnTo>
                <a:lnTo>
                  <a:pt x="635542" y="164135"/>
                </a:lnTo>
                <a:lnTo>
                  <a:pt x="634605" y="123583"/>
                </a:lnTo>
                <a:lnTo>
                  <a:pt x="632968" y="88239"/>
                </a:lnTo>
                <a:lnTo>
                  <a:pt x="638968" y="79823"/>
                </a:lnTo>
                <a:lnTo>
                  <a:pt x="641445" y="64157"/>
                </a:lnTo>
                <a:lnTo>
                  <a:pt x="639683" y="48466"/>
                </a:lnTo>
                <a:lnTo>
                  <a:pt x="632968" y="39979"/>
                </a:lnTo>
                <a:close/>
              </a:path>
              <a:path w="678179" h="725170">
                <a:moveTo>
                  <a:pt x="134846" y="12932"/>
                </a:moveTo>
                <a:lnTo>
                  <a:pt x="115570" y="14325"/>
                </a:lnTo>
                <a:lnTo>
                  <a:pt x="91324" y="15224"/>
                </a:lnTo>
                <a:lnTo>
                  <a:pt x="68484" y="19135"/>
                </a:lnTo>
                <a:lnTo>
                  <a:pt x="48454" y="27880"/>
                </a:lnTo>
                <a:lnTo>
                  <a:pt x="32638" y="43281"/>
                </a:lnTo>
                <a:lnTo>
                  <a:pt x="39747" y="44898"/>
                </a:lnTo>
                <a:lnTo>
                  <a:pt x="46164" y="42027"/>
                </a:lnTo>
                <a:lnTo>
                  <a:pt x="52105" y="37370"/>
                </a:lnTo>
                <a:lnTo>
                  <a:pt x="57785" y="33629"/>
                </a:lnTo>
                <a:lnTo>
                  <a:pt x="67591" y="32184"/>
                </a:lnTo>
                <a:lnTo>
                  <a:pt x="88110" y="31772"/>
                </a:lnTo>
                <a:lnTo>
                  <a:pt x="97917" y="30327"/>
                </a:lnTo>
                <a:lnTo>
                  <a:pt x="100457" y="23977"/>
                </a:lnTo>
                <a:lnTo>
                  <a:pt x="153250" y="23977"/>
                </a:lnTo>
                <a:lnTo>
                  <a:pt x="154582" y="23872"/>
                </a:lnTo>
                <a:lnTo>
                  <a:pt x="198755" y="22723"/>
                </a:lnTo>
                <a:lnTo>
                  <a:pt x="243403" y="22169"/>
                </a:lnTo>
                <a:lnTo>
                  <a:pt x="286385" y="20675"/>
                </a:lnTo>
                <a:lnTo>
                  <a:pt x="337238" y="16954"/>
                </a:lnTo>
                <a:lnTo>
                  <a:pt x="385141" y="14325"/>
                </a:lnTo>
                <a:lnTo>
                  <a:pt x="195961" y="14325"/>
                </a:lnTo>
                <a:lnTo>
                  <a:pt x="175256" y="13861"/>
                </a:lnTo>
                <a:lnTo>
                  <a:pt x="154812" y="13087"/>
                </a:lnTo>
                <a:lnTo>
                  <a:pt x="134846" y="12932"/>
                </a:lnTo>
                <a:close/>
              </a:path>
              <a:path w="678179" h="725170">
                <a:moveTo>
                  <a:pt x="678063" y="11658"/>
                </a:moveTo>
                <a:lnTo>
                  <a:pt x="492219" y="11658"/>
                </a:lnTo>
                <a:lnTo>
                  <a:pt x="544250" y="12220"/>
                </a:lnTo>
                <a:lnTo>
                  <a:pt x="596339" y="14136"/>
                </a:lnTo>
                <a:lnTo>
                  <a:pt x="648081" y="17500"/>
                </a:lnTo>
                <a:lnTo>
                  <a:pt x="648027" y="22802"/>
                </a:lnTo>
                <a:lnTo>
                  <a:pt x="646128" y="28390"/>
                </a:lnTo>
                <a:lnTo>
                  <a:pt x="645205" y="33359"/>
                </a:lnTo>
                <a:lnTo>
                  <a:pt x="648081" y="36804"/>
                </a:lnTo>
                <a:lnTo>
                  <a:pt x="655574" y="33629"/>
                </a:lnTo>
                <a:lnTo>
                  <a:pt x="658113" y="27152"/>
                </a:lnTo>
                <a:lnTo>
                  <a:pt x="665607" y="27152"/>
                </a:lnTo>
                <a:lnTo>
                  <a:pt x="667571" y="23739"/>
                </a:lnTo>
                <a:lnTo>
                  <a:pt x="672294" y="23739"/>
                </a:lnTo>
                <a:lnTo>
                  <a:pt x="676215" y="21723"/>
                </a:lnTo>
                <a:lnTo>
                  <a:pt x="678063" y="11658"/>
                </a:lnTo>
                <a:close/>
              </a:path>
              <a:path w="678179" h="725170">
                <a:moveTo>
                  <a:pt x="153250" y="23977"/>
                </a:moveTo>
                <a:lnTo>
                  <a:pt x="105537" y="23977"/>
                </a:lnTo>
                <a:lnTo>
                  <a:pt x="107950" y="27152"/>
                </a:lnTo>
                <a:lnTo>
                  <a:pt x="113030" y="27152"/>
                </a:lnTo>
                <a:lnTo>
                  <a:pt x="153250" y="23977"/>
                </a:lnTo>
                <a:close/>
              </a:path>
              <a:path w="678179" h="725170">
                <a:moveTo>
                  <a:pt x="672294" y="23739"/>
                </a:moveTo>
                <a:lnTo>
                  <a:pt x="667571" y="23739"/>
                </a:lnTo>
                <a:lnTo>
                  <a:pt x="671893" y="23945"/>
                </a:lnTo>
                <a:lnTo>
                  <a:pt x="672294" y="23739"/>
                </a:lnTo>
                <a:close/>
              </a:path>
              <a:path w="678179" h="725170">
                <a:moveTo>
                  <a:pt x="491942" y="0"/>
                </a:moveTo>
                <a:lnTo>
                  <a:pt x="445861" y="152"/>
                </a:lnTo>
                <a:lnTo>
                  <a:pt x="399415" y="1371"/>
                </a:lnTo>
                <a:lnTo>
                  <a:pt x="349908" y="3395"/>
                </a:lnTo>
                <a:lnTo>
                  <a:pt x="248181" y="12301"/>
                </a:lnTo>
                <a:lnTo>
                  <a:pt x="195961" y="14325"/>
                </a:lnTo>
                <a:lnTo>
                  <a:pt x="385141" y="14325"/>
                </a:lnTo>
                <a:lnTo>
                  <a:pt x="388582" y="14136"/>
                </a:lnTo>
                <a:lnTo>
                  <a:pt x="440286" y="12334"/>
                </a:lnTo>
                <a:lnTo>
                  <a:pt x="492219" y="11658"/>
                </a:lnTo>
                <a:lnTo>
                  <a:pt x="678063" y="11658"/>
                </a:lnTo>
                <a:lnTo>
                  <a:pt x="678180" y="11023"/>
                </a:lnTo>
                <a:lnTo>
                  <a:pt x="666111" y="5443"/>
                </a:lnTo>
                <a:lnTo>
                  <a:pt x="653351" y="2578"/>
                </a:lnTo>
                <a:lnTo>
                  <a:pt x="641068" y="1522"/>
                </a:lnTo>
                <a:lnTo>
                  <a:pt x="491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2" name="object 38">
            <a:extLst>
              <a:ext uri="{FF2B5EF4-FFF2-40B4-BE49-F238E27FC236}">
                <a16:creationId xmlns:a16="http://schemas.microsoft.com/office/drawing/2014/main" id="{9BBE4092-1974-D29F-E2B6-3C63BD807C24}"/>
              </a:ext>
            </a:extLst>
          </p:cNvPr>
          <p:cNvSpPr/>
          <p:nvPr/>
        </p:nvSpPr>
        <p:spPr>
          <a:xfrm>
            <a:off x="3436008" y="1594546"/>
            <a:ext cx="439206" cy="30662"/>
          </a:xfrm>
          <a:custGeom>
            <a:avLst/>
            <a:gdLst/>
            <a:ahLst/>
            <a:cxnLst/>
            <a:rect l="l" t="t" r="r" b="b"/>
            <a:pathLst>
              <a:path w="645795" h="45085">
                <a:moveTo>
                  <a:pt x="645541" y="11023"/>
                </a:moveTo>
                <a:lnTo>
                  <a:pt x="643576" y="21723"/>
                </a:lnTo>
                <a:lnTo>
                  <a:pt x="639254" y="23945"/>
                </a:lnTo>
                <a:lnTo>
                  <a:pt x="634932" y="23739"/>
                </a:lnTo>
                <a:lnTo>
                  <a:pt x="632968" y="27152"/>
                </a:lnTo>
                <a:lnTo>
                  <a:pt x="625475" y="27152"/>
                </a:lnTo>
                <a:lnTo>
                  <a:pt x="622935" y="33629"/>
                </a:lnTo>
                <a:lnTo>
                  <a:pt x="615442" y="36804"/>
                </a:lnTo>
                <a:lnTo>
                  <a:pt x="612566" y="33359"/>
                </a:lnTo>
                <a:lnTo>
                  <a:pt x="613489" y="28390"/>
                </a:lnTo>
                <a:lnTo>
                  <a:pt x="615388" y="22802"/>
                </a:lnTo>
                <a:lnTo>
                  <a:pt x="615442" y="17500"/>
                </a:lnTo>
                <a:lnTo>
                  <a:pt x="563608" y="14130"/>
                </a:lnTo>
                <a:lnTo>
                  <a:pt x="511611" y="12220"/>
                </a:lnTo>
                <a:lnTo>
                  <a:pt x="459580" y="11658"/>
                </a:lnTo>
                <a:lnTo>
                  <a:pt x="407647" y="12334"/>
                </a:lnTo>
                <a:lnTo>
                  <a:pt x="355943" y="14136"/>
                </a:lnTo>
                <a:lnTo>
                  <a:pt x="304599" y="16954"/>
                </a:lnTo>
                <a:lnTo>
                  <a:pt x="253746" y="20675"/>
                </a:lnTo>
                <a:lnTo>
                  <a:pt x="210764" y="22169"/>
                </a:lnTo>
                <a:lnTo>
                  <a:pt x="166116" y="22723"/>
                </a:lnTo>
                <a:lnTo>
                  <a:pt x="121943" y="23872"/>
                </a:lnTo>
                <a:lnTo>
                  <a:pt x="80391" y="27152"/>
                </a:lnTo>
                <a:lnTo>
                  <a:pt x="75311" y="27152"/>
                </a:lnTo>
                <a:lnTo>
                  <a:pt x="72898" y="23977"/>
                </a:lnTo>
                <a:lnTo>
                  <a:pt x="70358" y="23977"/>
                </a:lnTo>
                <a:lnTo>
                  <a:pt x="67818" y="23977"/>
                </a:lnTo>
                <a:lnTo>
                  <a:pt x="65278" y="30327"/>
                </a:lnTo>
                <a:lnTo>
                  <a:pt x="55471" y="31772"/>
                </a:lnTo>
                <a:lnTo>
                  <a:pt x="45212" y="31978"/>
                </a:lnTo>
                <a:lnTo>
                  <a:pt x="34952" y="32184"/>
                </a:lnTo>
                <a:lnTo>
                  <a:pt x="25146" y="33629"/>
                </a:lnTo>
                <a:lnTo>
                  <a:pt x="19466" y="37370"/>
                </a:lnTo>
                <a:lnTo>
                  <a:pt x="13525" y="42027"/>
                </a:lnTo>
                <a:lnTo>
                  <a:pt x="7108" y="44898"/>
                </a:lnTo>
                <a:lnTo>
                  <a:pt x="35845" y="19135"/>
                </a:lnTo>
                <a:lnTo>
                  <a:pt x="82931" y="14325"/>
                </a:lnTo>
                <a:lnTo>
                  <a:pt x="102207" y="12932"/>
                </a:lnTo>
                <a:lnTo>
                  <a:pt x="122174" y="13087"/>
                </a:lnTo>
                <a:lnTo>
                  <a:pt x="142617" y="13861"/>
                </a:lnTo>
                <a:lnTo>
                  <a:pt x="163322" y="14325"/>
                </a:lnTo>
                <a:lnTo>
                  <a:pt x="215542" y="12301"/>
                </a:lnTo>
                <a:lnTo>
                  <a:pt x="266858" y="7848"/>
                </a:lnTo>
                <a:lnTo>
                  <a:pt x="317269" y="3395"/>
                </a:lnTo>
                <a:lnTo>
                  <a:pt x="366776" y="1371"/>
                </a:lnTo>
                <a:lnTo>
                  <a:pt x="413222" y="152"/>
                </a:lnTo>
                <a:lnTo>
                  <a:pt x="459303" y="0"/>
                </a:lnTo>
                <a:lnTo>
                  <a:pt x="505261" y="457"/>
                </a:lnTo>
                <a:lnTo>
                  <a:pt x="551342" y="1066"/>
                </a:lnTo>
                <a:lnTo>
                  <a:pt x="597789" y="1371"/>
                </a:lnTo>
                <a:lnTo>
                  <a:pt x="608429" y="1522"/>
                </a:lnTo>
                <a:lnTo>
                  <a:pt x="620712" y="2578"/>
                </a:lnTo>
                <a:lnTo>
                  <a:pt x="633472" y="5443"/>
                </a:lnTo>
                <a:lnTo>
                  <a:pt x="645541" y="1102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3" name="object 39">
            <a:extLst>
              <a:ext uri="{FF2B5EF4-FFF2-40B4-BE49-F238E27FC236}">
                <a16:creationId xmlns:a16="http://schemas.microsoft.com/office/drawing/2014/main" id="{312DC3B3-9BF1-0F44-22B5-926716BA3D51}"/>
              </a:ext>
            </a:extLst>
          </p:cNvPr>
          <p:cNvSpPr/>
          <p:nvPr/>
        </p:nvSpPr>
        <p:spPr>
          <a:xfrm>
            <a:off x="3839197" y="1621736"/>
            <a:ext cx="12092" cy="424522"/>
          </a:xfrm>
          <a:custGeom>
            <a:avLst/>
            <a:gdLst/>
            <a:ahLst/>
            <a:cxnLst/>
            <a:rect l="l" t="t" r="r" b="b"/>
            <a:pathLst>
              <a:path w="17779" h="624205">
                <a:moveTo>
                  <a:pt x="2412" y="0"/>
                </a:moveTo>
                <a:lnTo>
                  <a:pt x="2412" y="3301"/>
                </a:lnTo>
                <a:lnTo>
                  <a:pt x="0" y="6476"/>
                </a:lnTo>
                <a:lnTo>
                  <a:pt x="0" y="9651"/>
                </a:lnTo>
                <a:lnTo>
                  <a:pt x="603" y="66077"/>
                </a:lnTo>
                <a:lnTo>
                  <a:pt x="1121" y="121350"/>
                </a:lnTo>
                <a:lnTo>
                  <a:pt x="1587" y="175601"/>
                </a:lnTo>
                <a:lnTo>
                  <a:pt x="2035" y="228963"/>
                </a:lnTo>
                <a:lnTo>
                  <a:pt x="2498" y="281567"/>
                </a:lnTo>
                <a:lnTo>
                  <a:pt x="3010" y="333544"/>
                </a:lnTo>
                <a:lnTo>
                  <a:pt x="3606" y="385027"/>
                </a:lnTo>
                <a:lnTo>
                  <a:pt x="4318" y="436146"/>
                </a:lnTo>
                <a:lnTo>
                  <a:pt x="5180" y="487035"/>
                </a:lnTo>
                <a:lnTo>
                  <a:pt x="6227" y="537824"/>
                </a:lnTo>
                <a:lnTo>
                  <a:pt x="7493" y="588645"/>
                </a:lnTo>
                <a:lnTo>
                  <a:pt x="4375" y="599128"/>
                </a:lnTo>
                <a:lnTo>
                  <a:pt x="3413" y="609933"/>
                </a:lnTo>
                <a:lnTo>
                  <a:pt x="5760" y="618952"/>
                </a:lnTo>
                <a:lnTo>
                  <a:pt x="12573" y="624077"/>
                </a:lnTo>
                <a:lnTo>
                  <a:pt x="17182" y="615281"/>
                </a:lnTo>
                <a:lnTo>
                  <a:pt x="17541" y="604377"/>
                </a:lnTo>
                <a:lnTo>
                  <a:pt x="16019" y="592877"/>
                </a:lnTo>
                <a:lnTo>
                  <a:pt x="14986" y="582295"/>
                </a:lnTo>
                <a:lnTo>
                  <a:pt x="12718" y="533379"/>
                </a:lnTo>
                <a:lnTo>
                  <a:pt x="11277" y="481970"/>
                </a:lnTo>
                <a:lnTo>
                  <a:pt x="10492" y="428922"/>
                </a:lnTo>
                <a:lnTo>
                  <a:pt x="10193" y="375092"/>
                </a:lnTo>
                <a:lnTo>
                  <a:pt x="10211" y="321334"/>
                </a:lnTo>
                <a:lnTo>
                  <a:pt x="10377" y="268506"/>
                </a:lnTo>
                <a:lnTo>
                  <a:pt x="10522" y="217463"/>
                </a:lnTo>
                <a:lnTo>
                  <a:pt x="10475" y="169061"/>
                </a:lnTo>
                <a:lnTo>
                  <a:pt x="10067" y="124156"/>
                </a:lnTo>
                <a:lnTo>
                  <a:pt x="9130" y="83603"/>
                </a:lnTo>
                <a:lnTo>
                  <a:pt x="7493" y="48260"/>
                </a:lnTo>
                <a:lnTo>
                  <a:pt x="13493" y="39844"/>
                </a:lnTo>
                <a:lnTo>
                  <a:pt x="15970" y="24177"/>
                </a:lnTo>
                <a:lnTo>
                  <a:pt x="14208" y="8487"/>
                </a:lnTo>
                <a:lnTo>
                  <a:pt x="7493" y="0"/>
                </a:lnTo>
                <a:lnTo>
                  <a:pt x="4953" y="0"/>
                </a:lnTo>
                <a:lnTo>
                  <a:pt x="2412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4" name="object 40">
            <a:extLst>
              <a:ext uri="{FF2B5EF4-FFF2-40B4-BE49-F238E27FC236}">
                <a16:creationId xmlns:a16="http://schemas.microsoft.com/office/drawing/2014/main" id="{D6634F15-FDB1-D91F-B5AB-741D2236A6EA}"/>
              </a:ext>
            </a:extLst>
          </p:cNvPr>
          <p:cNvSpPr/>
          <p:nvPr/>
        </p:nvSpPr>
        <p:spPr>
          <a:xfrm>
            <a:off x="3413811" y="1619576"/>
            <a:ext cx="425386" cy="468141"/>
          </a:xfrm>
          <a:custGeom>
            <a:avLst/>
            <a:gdLst/>
            <a:ahLst/>
            <a:cxnLst/>
            <a:rect l="l" t="t" r="r" b="b"/>
            <a:pathLst>
              <a:path w="625475" h="688339">
                <a:moveTo>
                  <a:pt x="0" y="9651"/>
                </a:moveTo>
                <a:lnTo>
                  <a:pt x="2058" y="57406"/>
                </a:lnTo>
                <a:lnTo>
                  <a:pt x="3639" y="106931"/>
                </a:lnTo>
                <a:lnTo>
                  <a:pt x="4796" y="157946"/>
                </a:lnTo>
                <a:lnTo>
                  <a:pt x="5585" y="210171"/>
                </a:lnTo>
                <a:lnTo>
                  <a:pt x="6060" y="263325"/>
                </a:lnTo>
                <a:lnTo>
                  <a:pt x="6275" y="317128"/>
                </a:lnTo>
                <a:lnTo>
                  <a:pt x="6284" y="371299"/>
                </a:lnTo>
                <a:lnTo>
                  <a:pt x="6143" y="425558"/>
                </a:lnTo>
                <a:lnTo>
                  <a:pt x="5905" y="479623"/>
                </a:lnTo>
                <a:lnTo>
                  <a:pt x="5626" y="533214"/>
                </a:lnTo>
                <a:lnTo>
                  <a:pt x="5359" y="586051"/>
                </a:lnTo>
                <a:lnTo>
                  <a:pt x="5158" y="637853"/>
                </a:lnTo>
                <a:lnTo>
                  <a:pt x="5080" y="688339"/>
                </a:lnTo>
                <a:lnTo>
                  <a:pt x="52801" y="682334"/>
                </a:lnTo>
                <a:lnTo>
                  <a:pt x="100678" y="674628"/>
                </a:lnTo>
                <a:lnTo>
                  <a:pt x="148844" y="666210"/>
                </a:lnTo>
                <a:lnTo>
                  <a:pt x="197433" y="658066"/>
                </a:lnTo>
                <a:lnTo>
                  <a:pt x="246579" y="651186"/>
                </a:lnTo>
                <a:lnTo>
                  <a:pt x="296418" y="646557"/>
                </a:lnTo>
                <a:lnTo>
                  <a:pt x="347438" y="643209"/>
                </a:lnTo>
                <a:lnTo>
                  <a:pt x="399399" y="641683"/>
                </a:lnTo>
                <a:lnTo>
                  <a:pt x="453241" y="640181"/>
                </a:lnTo>
                <a:lnTo>
                  <a:pt x="509905" y="636904"/>
                </a:lnTo>
                <a:lnTo>
                  <a:pt x="529101" y="634549"/>
                </a:lnTo>
                <a:lnTo>
                  <a:pt x="548513" y="632825"/>
                </a:lnTo>
                <a:lnTo>
                  <a:pt x="567447" y="632315"/>
                </a:lnTo>
                <a:lnTo>
                  <a:pt x="585216" y="633602"/>
                </a:lnTo>
                <a:lnTo>
                  <a:pt x="592284" y="635011"/>
                </a:lnTo>
                <a:lnTo>
                  <a:pt x="596519" y="637635"/>
                </a:lnTo>
                <a:lnTo>
                  <a:pt x="600753" y="639067"/>
                </a:lnTo>
                <a:lnTo>
                  <a:pt x="607822" y="636904"/>
                </a:lnTo>
                <a:lnTo>
                  <a:pt x="611651" y="636666"/>
                </a:lnTo>
                <a:lnTo>
                  <a:pt x="617601" y="637666"/>
                </a:lnTo>
                <a:lnTo>
                  <a:pt x="623073" y="635047"/>
                </a:lnTo>
                <a:lnTo>
                  <a:pt x="625475" y="623951"/>
                </a:lnTo>
                <a:lnTo>
                  <a:pt x="620416" y="617031"/>
                </a:lnTo>
                <a:lnTo>
                  <a:pt x="613489" y="614314"/>
                </a:lnTo>
                <a:lnTo>
                  <a:pt x="605633" y="614003"/>
                </a:lnTo>
                <a:lnTo>
                  <a:pt x="597788" y="614299"/>
                </a:lnTo>
                <a:lnTo>
                  <a:pt x="589907" y="615311"/>
                </a:lnTo>
                <a:lnTo>
                  <a:pt x="581787" y="617537"/>
                </a:lnTo>
                <a:lnTo>
                  <a:pt x="574143" y="619763"/>
                </a:lnTo>
                <a:lnTo>
                  <a:pt x="567690" y="620776"/>
                </a:lnTo>
                <a:lnTo>
                  <a:pt x="519771" y="625509"/>
                </a:lnTo>
                <a:lnTo>
                  <a:pt x="471654" y="627657"/>
                </a:lnTo>
                <a:lnTo>
                  <a:pt x="423545" y="628380"/>
                </a:lnTo>
                <a:lnTo>
                  <a:pt x="375647" y="628838"/>
                </a:lnTo>
                <a:lnTo>
                  <a:pt x="328165" y="630192"/>
                </a:lnTo>
                <a:lnTo>
                  <a:pt x="281305" y="633602"/>
                </a:lnTo>
                <a:lnTo>
                  <a:pt x="225208" y="642287"/>
                </a:lnTo>
                <a:lnTo>
                  <a:pt x="171136" y="651874"/>
                </a:lnTo>
                <a:lnTo>
                  <a:pt x="118733" y="660980"/>
                </a:lnTo>
                <a:lnTo>
                  <a:pt x="67648" y="668220"/>
                </a:lnTo>
                <a:lnTo>
                  <a:pt x="17525" y="672211"/>
                </a:lnTo>
                <a:lnTo>
                  <a:pt x="14052" y="623124"/>
                </a:lnTo>
                <a:lnTo>
                  <a:pt x="12594" y="572605"/>
                </a:lnTo>
                <a:lnTo>
                  <a:pt x="12599" y="521029"/>
                </a:lnTo>
                <a:lnTo>
                  <a:pt x="13509" y="468772"/>
                </a:lnTo>
                <a:lnTo>
                  <a:pt x="14771" y="416212"/>
                </a:lnTo>
                <a:lnTo>
                  <a:pt x="15829" y="363726"/>
                </a:lnTo>
                <a:lnTo>
                  <a:pt x="16128" y="311688"/>
                </a:lnTo>
                <a:lnTo>
                  <a:pt x="15112" y="260476"/>
                </a:lnTo>
                <a:lnTo>
                  <a:pt x="13609" y="204711"/>
                </a:lnTo>
                <a:lnTo>
                  <a:pt x="12227" y="152165"/>
                </a:lnTo>
                <a:lnTo>
                  <a:pt x="11089" y="101453"/>
                </a:lnTo>
                <a:lnTo>
                  <a:pt x="10317" y="51193"/>
                </a:lnTo>
                <a:lnTo>
                  <a:pt x="10033" y="0"/>
                </a:lnTo>
                <a:lnTo>
                  <a:pt x="7493" y="0"/>
                </a:lnTo>
                <a:lnTo>
                  <a:pt x="5080" y="0"/>
                </a:lnTo>
                <a:lnTo>
                  <a:pt x="2540" y="0"/>
                </a:lnTo>
                <a:lnTo>
                  <a:pt x="2540" y="3175"/>
                </a:lnTo>
                <a:lnTo>
                  <a:pt x="0" y="3175"/>
                </a:lnTo>
                <a:lnTo>
                  <a:pt x="0" y="965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5" name="object 41">
            <a:extLst>
              <a:ext uri="{FF2B5EF4-FFF2-40B4-BE49-F238E27FC236}">
                <a16:creationId xmlns:a16="http://schemas.microsoft.com/office/drawing/2014/main" id="{9D313E89-3833-BBF1-4954-7746DF872B91}"/>
              </a:ext>
            </a:extLst>
          </p:cNvPr>
          <p:cNvSpPr/>
          <p:nvPr/>
        </p:nvSpPr>
        <p:spPr>
          <a:xfrm>
            <a:off x="5157478" y="876382"/>
            <a:ext cx="610403" cy="69931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6" name="object 42">
            <a:extLst>
              <a:ext uri="{FF2B5EF4-FFF2-40B4-BE49-F238E27FC236}">
                <a16:creationId xmlns:a16="http://schemas.microsoft.com/office/drawing/2014/main" id="{BECD4F21-72C1-30D7-774C-A11B2E8F3A8F}"/>
              </a:ext>
            </a:extLst>
          </p:cNvPr>
          <p:cNvSpPr/>
          <p:nvPr/>
        </p:nvSpPr>
        <p:spPr>
          <a:xfrm>
            <a:off x="6851794" y="4182458"/>
            <a:ext cx="205221" cy="2248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7" name="object 43">
            <a:extLst>
              <a:ext uri="{FF2B5EF4-FFF2-40B4-BE49-F238E27FC236}">
                <a16:creationId xmlns:a16="http://schemas.microsoft.com/office/drawing/2014/main" id="{5C674EB0-5E1A-3772-A47A-EA8E18A73D79}"/>
              </a:ext>
            </a:extLst>
          </p:cNvPr>
          <p:cNvSpPr/>
          <p:nvPr/>
        </p:nvSpPr>
        <p:spPr>
          <a:xfrm>
            <a:off x="6818626" y="4149986"/>
            <a:ext cx="264301" cy="282439"/>
          </a:xfrm>
          <a:custGeom>
            <a:avLst/>
            <a:gdLst/>
            <a:ahLst/>
            <a:cxnLst/>
            <a:rect l="l" t="t" r="r" b="b"/>
            <a:pathLst>
              <a:path w="388620" h="415290">
                <a:moveTo>
                  <a:pt x="5715" y="21020"/>
                </a:moveTo>
                <a:lnTo>
                  <a:pt x="1397" y="21020"/>
                </a:lnTo>
                <a:lnTo>
                  <a:pt x="1397" y="22862"/>
                </a:lnTo>
                <a:lnTo>
                  <a:pt x="0" y="22862"/>
                </a:lnTo>
                <a:lnTo>
                  <a:pt x="72" y="28386"/>
                </a:lnTo>
                <a:lnTo>
                  <a:pt x="1766" y="71478"/>
                </a:lnTo>
                <a:lnTo>
                  <a:pt x="2867" y="118827"/>
                </a:lnTo>
                <a:lnTo>
                  <a:pt x="3435" y="167900"/>
                </a:lnTo>
                <a:lnTo>
                  <a:pt x="3503" y="268461"/>
                </a:lnTo>
                <a:lnTo>
                  <a:pt x="3032" y="367121"/>
                </a:lnTo>
                <a:lnTo>
                  <a:pt x="2921" y="414987"/>
                </a:lnTo>
                <a:lnTo>
                  <a:pt x="43943" y="409434"/>
                </a:lnTo>
                <a:lnTo>
                  <a:pt x="65195" y="405779"/>
                </a:lnTo>
                <a:lnTo>
                  <a:pt x="10033" y="405779"/>
                </a:lnTo>
                <a:lnTo>
                  <a:pt x="7535" y="362143"/>
                </a:lnTo>
                <a:lnTo>
                  <a:pt x="7425" y="356072"/>
                </a:lnTo>
                <a:lnTo>
                  <a:pt x="7310" y="313293"/>
                </a:lnTo>
                <a:lnTo>
                  <a:pt x="8341" y="265282"/>
                </a:lnTo>
                <a:lnTo>
                  <a:pt x="9220" y="217271"/>
                </a:lnTo>
                <a:lnTo>
                  <a:pt x="8701" y="175426"/>
                </a:lnTo>
                <a:lnTo>
                  <a:pt x="8576" y="167900"/>
                </a:lnTo>
                <a:lnTo>
                  <a:pt x="7590" y="130532"/>
                </a:lnTo>
                <a:lnTo>
                  <a:pt x="6651" y="93510"/>
                </a:lnTo>
                <a:lnTo>
                  <a:pt x="5974" y="57524"/>
                </a:lnTo>
                <a:lnTo>
                  <a:pt x="5715" y="21020"/>
                </a:lnTo>
                <a:close/>
              </a:path>
              <a:path w="388620" h="415290">
                <a:moveTo>
                  <a:pt x="355473" y="370804"/>
                </a:moveTo>
                <a:lnTo>
                  <a:pt x="348361" y="372645"/>
                </a:lnTo>
                <a:lnTo>
                  <a:pt x="336803" y="372645"/>
                </a:lnTo>
                <a:lnTo>
                  <a:pt x="329565" y="376328"/>
                </a:lnTo>
                <a:lnTo>
                  <a:pt x="325247" y="376328"/>
                </a:lnTo>
                <a:lnTo>
                  <a:pt x="284071" y="379810"/>
                </a:lnTo>
                <a:lnTo>
                  <a:pt x="201624" y="381248"/>
                </a:lnTo>
                <a:lnTo>
                  <a:pt x="161163" y="383694"/>
                </a:lnTo>
                <a:lnTo>
                  <a:pt x="121189" y="389993"/>
                </a:lnTo>
                <a:lnTo>
                  <a:pt x="82931" y="396808"/>
                </a:lnTo>
                <a:lnTo>
                  <a:pt x="46005" y="402588"/>
                </a:lnTo>
                <a:lnTo>
                  <a:pt x="10033" y="405779"/>
                </a:lnTo>
                <a:lnTo>
                  <a:pt x="65195" y="405779"/>
                </a:lnTo>
                <a:lnTo>
                  <a:pt x="85264" y="402328"/>
                </a:lnTo>
                <a:lnTo>
                  <a:pt x="127132" y="395570"/>
                </a:lnTo>
                <a:lnTo>
                  <a:pt x="169799" y="391060"/>
                </a:lnTo>
                <a:lnTo>
                  <a:pt x="199036" y="389161"/>
                </a:lnTo>
                <a:lnTo>
                  <a:pt x="259703" y="387435"/>
                </a:lnTo>
                <a:lnTo>
                  <a:pt x="292226" y="385536"/>
                </a:lnTo>
                <a:lnTo>
                  <a:pt x="303206" y="384212"/>
                </a:lnTo>
                <a:lnTo>
                  <a:pt x="314340" y="383234"/>
                </a:lnTo>
                <a:lnTo>
                  <a:pt x="325213" y="382946"/>
                </a:lnTo>
                <a:lnTo>
                  <a:pt x="358394" y="382946"/>
                </a:lnTo>
                <a:lnTo>
                  <a:pt x="358394" y="378170"/>
                </a:lnTo>
                <a:lnTo>
                  <a:pt x="355473" y="370804"/>
                </a:lnTo>
                <a:close/>
              </a:path>
              <a:path w="388620" h="415290">
                <a:moveTo>
                  <a:pt x="358394" y="382946"/>
                </a:moveTo>
                <a:lnTo>
                  <a:pt x="325213" y="382946"/>
                </a:lnTo>
                <a:lnTo>
                  <a:pt x="335407" y="383694"/>
                </a:lnTo>
                <a:lnTo>
                  <a:pt x="349758" y="383694"/>
                </a:lnTo>
                <a:lnTo>
                  <a:pt x="358394" y="391060"/>
                </a:lnTo>
                <a:lnTo>
                  <a:pt x="358394" y="382946"/>
                </a:lnTo>
                <a:close/>
              </a:path>
              <a:path w="388620" h="415290">
                <a:moveTo>
                  <a:pt x="349758" y="383694"/>
                </a:moveTo>
                <a:lnTo>
                  <a:pt x="342519" y="383694"/>
                </a:lnTo>
                <a:lnTo>
                  <a:pt x="341122" y="389219"/>
                </a:lnTo>
                <a:lnTo>
                  <a:pt x="348361" y="385536"/>
                </a:lnTo>
                <a:lnTo>
                  <a:pt x="349758" y="383694"/>
                </a:lnTo>
                <a:close/>
              </a:path>
              <a:path w="388620" h="415290">
                <a:moveTo>
                  <a:pt x="362712" y="22862"/>
                </a:moveTo>
                <a:lnTo>
                  <a:pt x="359791" y="22862"/>
                </a:lnTo>
                <a:lnTo>
                  <a:pt x="359791" y="24703"/>
                </a:lnTo>
                <a:lnTo>
                  <a:pt x="358394" y="26545"/>
                </a:lnTo>
                <a:lnTo>
                  <a:pt x="359047" y="93510"/>
                </a:lnTo>
                <a:lnTo>
                  <a:pt x="359760" y="175426"/>
                </a:lnTo>
                <a:lnTo>
                  <a:pt x="360226" y="222185"/>
                </a:lnTo>
                <a:lnTo>
                  <a:pt x="360825" y="268461"/>
                </a:lnTo>
                <a:lnTo>
                  <a:pt x="361626" y="314060"/>
                </a:lnTo>
                <a:lnTo>
                  <a:pt x="362712" y="359755"/>
                </a:lnTo>
                <a:lnTo>
                  <a:pt x="359791" y="367121"/>
                </a:lnTo>
                <a:lnTo>
                  <a:pt x="358394" y="378170"/>
                </a:lnTo>
                <a:lnTo>
                  <a:pt x="365633" y="380011"/>
                </a:lnTo>
                <a:lnTo>
                  <a:pt x="368262" y="374976"/>
                </a:lnTo>
                <a:lnTo>
                  <a:pt x="368474" y="368732"/>
                </a:lnTo>
                <a:lnTo>
                  <a:pt x="367615" y="362143"/>
                </a:lnTo>
                <a:lnTo>
                  <a:pt x="367029" y="356072"/>
                </a:lnTo>
                <a:lnTo>
                  <a:pt x="365025" y="303650"/>
                </a:lnTo>
                <a:lnTo>
                  <a:pt x="364330" y="247802"/>
                </a:lnTo>
                <a:lnTo>
                  <a:pt x="364405" y="167900"/>
                </a:lnTo>
                <a:lnTo>
                  <a:pt x="364343" y="118827"/>
                </a:lnTo>
                <a:lnTo>
                  <a:pt x="364134" y="89867"/>
                </a:lnTo>
                <a:lnTo>
                  <a:pt x="362712" y="50484"/>
                </a:lnTo>
                <a:lnTo>
                  <a:pt x="366141" y="45650"/>
                </a:lnTo>
                <a:lnTo>
                  <a:pt x="367569" y="36673"/>
                </a:lnTo>
                <a:lnTo>
                  <a:pt x="366569" y="27696"/>
                </a:lnTo>
                <a:lnTo>
                  <a:pt x="362712" y="22862"/>
                </a:lnTo>
                <a:close/>
              </a:path>
              <a:path w="388620" h="415290">
                <a:moveTo>
                  <a:pt x="77245" y="7365"/>
                </a:moveTo>
                <a:lnTo>
                  <a:pt x="66167" y="8142"/>
                </a:lnTo>
                <a:lnTo>
                  <a:pt x="52298" y="8660"/>
                </a:lnTo>
                <a:lnTo>
                  <a:pt x="39227" y="10903"/>
                </a:lnTo>
                <a:lnTo>
                  <a:pt x="27751" y="15906"/>
                </a:lnTo>
                <a:lnTo>
                  <a:pt x="18669" y="24703"/>
                </a:lnTo>
                <a:lnTo>
                  <a:pt x="24511" y="28386"/>
                </a:lnTo>
                <a:lnTo>
                  <a:pt x="28828" y="21020"/>
                </a:lnTo>
                <a:lnTo>
                  <a:pt x="33147" y="19179"/>
                </a:lnTo>
                <a:lnTo>
                  <a:pt x="40259" y="17350"/>
                </a:lnTo>
                <a:lnTo>
                  <a:pt x="56134" y="17350"/>
                </a:lnTo>
                <a:lnTo>
                  <a:pt x="57531" y="13667"/>
                </a:lnTo>
                <a:lnTo>
                  <a:pt x="88286" y="13662"/>
                </a:lnTo>
                <a:lnTo>
                  <a:pt x="88592" y="13638"/>
                </a:lnTo>
                <a:lnTo>
                  <a:pt x="113903" y="12976"/>
                </a:lnTo>
                <a:lnTo>
                  <a:pt x="139475" y="12660"/>
                </a:lnTo>
                <a:lnTo>
                  <a:pt x="164084" y="11825"/>
                </a:lnTo>
                <a:lnTo>
                  <a:pt x="215310" y="8430"/>
                </a:lnTo>
                <a:lnTo>
                  <a:pt x="224255" y="8142"/>
                </a:lnTo>
                <a:lnTo>
                  <a:pt x="112268" y="8142"/>
                </a:lnTo>
                <a:lnTo>
                  <a:pt x="100403" y="7883"/>
                </a:lnTo>
                <a:lnTo>
                  <a:pt x="88693" y="7452"/>
                </a:lnTo>
                <a:lnTo>
                  <a:pt x="77245" y="7365"/>
                </a:lnTo>
                <a:close/>
              </a:path>
              <a:path w="388620" h="415290">
                <a:moveTo>
                  <a:pt x="388534" y="6761"/>
                </a:moveTo>
                <a:lnTo>
                  <a:pt x="267192" y="6761"/>
                </a:lnTo>
                <a:lnTo>
                  <a:pt x="319335" y="7164"/>
                </a:lnTo>
                <a:lnTo>
                  <a:pt x="371348" y="9984"/>
                </a:lnTo>
                <a:lnTo>
                  <a:pt x="372745" y="13667"/>
                </a:lnTo>
                <a:lnTo>
                  <a:pt x="367029" y="19179"/>
                </a:lnTo>
                <a:lnTo>
                  <a:pt x="371348" y="21020"/>
                </a:lnTo>
                <a:lnTo>
                  <a:pt x="375666" y="19179"/>
                </a:lnTo>
                <a:lnTo>
                  <a:pt x="377063" y="15508"/>
                </a:lnTo>
                <a:lnTo>
                  <a:pt x="381381" y="15508"/>
                </a:lnTo>
                <a:lnTo>
                  <a:pt x="382512" y="13550"/>
                </a:lnTo>
                <a:lnTo>
                  <a:pt x="385220" y="13550"/>
                </a:lnTo>
                <a:lnTo>
                  <a:pt x="387488" y="12395"/>
                </a:lnTo>
                <a:lnTo>
                  <a:pt x="388534" y="6761"/>
                </a:lnTo>
                <a:close/>
              </a:path>
              <a:path w="388620" h="415290">
                <a:moveTo>
                  <a:pt x="56134" y="17350"/>
                </a:moveTo>
                <a:lnTo>
                  <a:pt x="40259" y="17350"/>
                </a:lnTo>
                <a:lnTo>
                  <a:pt x="48895" y="19179"/>
                </a:lnTo>
                <a:lnTo>
                  <a:pt x="56134" y="17350"/>
                </a:lnTo>
                <a:close/>
              </a:path>
              <a:path w="388620" h="415290">
                <a:moveTo>
                  <a:pt x="88225" y="13667"/>
                </a:moveTo>
                <a:lnTo>
                  <a:pt x="60451" y="13667"/>
                </a:lnTo>
                <a:lnTo>
                  <a:pt x="61849" y="15508"/>
                </a:lnTo>
                <a:lnTo>
                  <a:pt x="64770" y="15508"/>
                </a:lnTo>
                <a:lnTo>
                  <a:pt x="88225" y="13667"/>
                </a:lnTo>
                <a:close/>
              </a:path>
              <a:path w="388620" h="415290">
                <a:moveTo>
                  <a:pt x="385220" y="13550"/>
                </a:moveTo>
                <a:lnTo>
                  <a:pt x="382512" y="13550"/>
                </a:lnTo>
                <a:lnTo>
                  <a:pt x="385000" y="13662"/>
                </a:lnTo>
                <a:lnTo>
                  <a:pt x="385220" y="13550"/>
                </a:lnTo>
                <a:close/>
              </a:path>
              <a:path w="388620" h="415290">
                <a:moveTo>
                  <a:pt x="262070" y="0"/>
                </a:moveTo>
                <a:lnTo>
                  <a:pt x="228853" y="776"/>
                </a:lnTo>
                <a:lnTo>
                  <a:pt x="200493" y="1927"/>
                </a:lnTo>
                <a:lnTo>
                  <a:pt x="142200" y="6991"/>
                </a:lnTo>
                <a:lnTo>
                  <a:pt x="112268" y="8142"/>
                </a:lnTo>
                <a:lnTo>
                  <a:pt x="224255" y="8142"/>
                </a:lnTo>
                <a:lnTo>
                  <a:pt x="267192" y="6761"/>
                </a:lnTo>
                <a:lnTo>
                  <a:pt x="388534" y="6761"/>
                </a:lnTo>
                <a:lnTo>
                  <a:pt x="388620" y="6301"/>
                </a:lnTo>
                <a:lnTo>
                  <a:pt x="381710" y="3107"/>
                </a:lnTo>
                <a:lnTo>
                  <a:pt x="374396" y="1467"/>
                </a:lnTo>
                <a:lnTo>
                  <a:pt x="367367" y="863"/>
                </a:lnTo>
                <a:lnTo>
                  <a:pt x="262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8" name="object 44">
            <a:extLst>
              <a:ext uri="{FF2B5EF4-FFF2-40B4-BE49-F238E27FC236}">
                <a16:creationId xmlns:a16="http://schemas.microsoft.com/office/drawing/2014/main" id="{A98045EF-8EFE-CF31-5E75-D6A4253DE2CC}"/>
              </a:ext>
            </a:extLst>
          </p:cNvPr>
          <p:cNvSpPr/>
          <p:nvPr/>
        </p:nvSpPr>
        <p:spPr>
          <a:xfrm>
            <a:off x="6831324" y="4149987"/>
            <a:ext cx="251777" cy="19434"/>
          </a:xfrm>
          <a:custGeom>
            <a:avLst/>
            <a:gdLst/>
            <a:ahLst/>
            <a:cxnLst/>
            <a:rect l="l" t="t" r="r" b="b"/>
            <a:pathLst>
              <a:path w="370204" h="28575">
                <a:moveTo>
                  <a:pt x="369950" y="6301"/>
                </a:moveTo>
                <a:lnTo>
                  <a:pt x="368819" y="12395"/>
                </a:lnTo>
                <a:lnTo>
                  <a:pt x="366331" y="13662"/>
                </a:lnTo>
                <a:lnTo>
                  <a:pt x="363843" y="13550"/>
                </a:lnTo>
                <a:lnTo>
                  <a:pt x="362712" y="15508"/>
                </a:lnTo>
                <a:lnTo>
                  <a:pt x="358394" y="15508"/>
                </a:lnTo>
                <a:lnTo>
                  <a:pt x="356997" y="19179"/>
                </a:lnTo>
                <a:lnTo>
                  <a:pt x="352678" y="21020"/>
                </a:lnTo>
                <a:lnTo>
                  <a:pt x="348360" y="19179"/>
                </a:lnTo>
                <a:lnTo>
                  <a:pt x="354075" y="13667"/>
                </a:lnTo>
                <a:lnTo>
                  <a:pt x="352678" y="9984"/>
                </a:lnTo>
                <a:lnTo>
                  <a:pt x="300666" y="7164"/>
                </a:lnTo>
                <a:lnTo>
                  <a:pt x="248523" y="6761"/>
                </a:lnTo>
                <a:lnTo>
                  <a:pt x="196641" y="8430"/>
                </a:lnTo>
                <a:lnTo>
                  <a:pt x="145415" y="11825"/>
                </a:lnTo>
                <a:lnTo>
                  <a:pt x="120806" y="12660"/>
                </a:lnTo>
                <a:lnTo>
                  <a:pt x="95234" y="12976"/>
                </a:lnTo>
                <a:lnTo>
                  <a:pt x="69923" y="13638"/>
                </a:lnTo>
                <a:lnTo>
                  <a:pt x="46100" y="15508"/>
                </a:lnTo>
                <a:lnTo>
                  <a:pt x="43179" y="15508"/>
                </a:lnTo>
                <a:lnTo>
                  <a:pt x="41782" y="13667"/>
                </a:lnTo>
                <a:lnTo>
                  <a:pt x="40385" y="13667"/>
                </a:lnTo>
                <a:lnTo>
                  <a:pt x="38862" y="13667"/>
                </a:lnTo>
                <a:lnTo>
                  <a:pt x="37465" y="17350"/>
                </a:lnTo>
                <a:lnTo>
                  <a:pt x="30225" y="19179"/>
                </a:lnTo>
                <a:lnTo>
                  <a:pt x="21590" y="17350"/>
                </a:lnTo>
                <a:lnTo>
                  <a:pt x="14477" y="19179"/>
                </a:lnTo>
                <a:lnTo>
                  <a:pt x="10159" y="21020"/>
                </a:lnTo>
                <a:lnTo>
                  <a:pt x="5842" y="28386"/>
                </a:lnTo>
                <a:lnTo>
                  <a:pt x="0" y="24703"/>
                </a:lnTo>
                <a:lnTo>
                  <a:pt x="9082" y="15906"/>
                </a:lnTo>
                <a:lnTo>
                  <a:pt x="20558" y="10903"/>
                </a:lnTo>
                <a:lnTo>
                  <a:pt x="33629" y="8660"/>
                </a:lnTo>
                <a:lnTo>
                  <a:pt x="47498" y="8142"/>
                </a:lnTo>
                <a:lnTo>
                  <a:pt x="58576" y="7365"/>
                </a:lnTo>
                <a:lnTo>
                  <a:pt x="70024" y="7452"/>
                </a:lnTo>
                <a:lnTo>
                  <a:pt x="81734" y="7883"/>
                </a:lnTo>
                <a:lnTo>
                  <a:pt x="93599" y="8142"/>
                </a:lnTo>
                <a:lnTo>
                  <a:pt x="123531" y="6991"/>
                </a:lnTo>
                <a:lnTo>
                  <a:pt x="152939" y="4459"/>
                </a:lnTo>
                <a:lnTo>
                  <a:pt x="181824" y="1927"/>
                </a:lnTo>
                <a:lnTo>
                  <a:pt x="210184" y="776"/>
                </a:lnTo>
                <a:lnTo>
                  <a:pt x="243401" y="0"/>
                </a:lnTo>
                <a:lnTo>
                  <a:pt x="276367" y="86"/>
                </a:lnTo>
                <a:lnTo>
                  <a:pt x="309358" y="517"/>
                </a:lnTo>
                <a:lnTo>
                  <a:pt x="342646" y="776"/>
                </a:lnTo>
                <a:lnTo>
                  <a:pt x="348698" y="863"/>
                </a:lnTo>
                <a:lnTo>
                  <a:pt x="355726" y="1467"/>
                </a:lnTo>
                <a:lnTo>
                  <a:pt x="363041" y="3107"/>
                </a:lnTo>
                <a:lnTo>
                  <a:pt x="369950" y="630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9" name="object 45">
            <a:extLst>
              <a:ext uri="{FF2B5EF4-FFF2-40B4-BE49-F238E27FC236}">
                <a16:creationId xmlns:a16="http://schemas.microsoft.com/office/drawing/2014/main" id="{4BB7FFE8-B4DC-5CDB-87FC-7DCCFEED963A}"/>
              </a:ext>
            </a:extLst>
          </p:cNvPr>
          <p:cNvSpPr/>
          <p:nvPr/>
        </p:nvSpPr>
        <p:spPr>
          <a:xfrm>
            <a:off x="7062371" y="4165536"/>
            <a:ext cx="6910" cy="243139"/>
          </a:xfrm>
          <a:custGeom>
            <a:avLst/>
            <a:gdLst/>
            <a:ahLst/>
            <a:cxnLst/>
            <a:rect l="l" t="t" r="r" b="b"/>
            <a:pathLst>
              <a:path w="10159" h="357504">
                <a:moveTo>
                  <a:pt x="1397" y="0"/>
                </a:moveTo>
                <a:lnTo>
                  <a:pt x="1397" y="1841"/>
                </a:lnTo>
                <a:lnTo>
                  <a:pt x="0" y="3682"/>
                </a:lnTo>
                <a:lnTo>
                  <a:pt x="0" y="5524"/>
                </a:lnTo>
                <a:lnTo>
                  <a:pt x="525" y="55954"/>
                </a:lnTo>
                <a:lnTo>
                  <a:pt x="956" y="104870"/>
                </a:lnTo>
                <a:lnTo>
                  <a:pt x="1366" y="152564"/>
                </a:lnTo>
                <a:lnTo>
                  <a:pt x="1832" y="199323"/>
                </a:lnTo>
                <a:lnTo>
                  <a:pt x="2428" y="245438"/>
                </a:lnTo>
                <a:lnTo>
                  <a:pt x="3232" y="291198"/>
                </a:lnTo>
                <a:lnTo>
                  <a:pt x="4318" y="336892"/>
                </a:lnTo>
                <a:lnTo>
                  <a:pt x="1397" y="344258"/>
                </a:lnTo>
                <a:lnTo>
                  <a:pt x="0" y="355307"/>
                </a:lnTo>
                <a:lnTo>
                  <a:pt x="7239" y="357149"/>
                </a:lnTo>
                <a:lnTo>
                  <a:pt x="9868" y="352114"/>
                </a:lnTo>
                <a:lnTo>
                  <a:pt x="10080" y="345870"/>
                </a:lnTo>
                <a:lnTo>
                  <a:pt x="9221" y="339281"/>
                </a:lnTo>
                <a:lnTo>
                  <a:pt x="8635" y="333209"/>
                </a:lnTo>
                <a:lnTo>
                  <a:pt x="6631" y="280788"/>
                </a:lnTo>
                <a:lnTo>
                  <a:pt x="5936" y="224940"/>
                </a:lnTo>
                <a:lnTo>
                  <a:pt x="5953" y="168681"/>
                </a:lnTo>
                <a:lnTo>
                  <a:pt x="6086" y="115030"/>
                </a:lnTo>
                <a:lnTo>
                  <a:pt x="5740" y="67004"/>
                </a:lnTo>
                <a:lnTo>
                  <a:pt x="4318" y="27622"/>
                </a:lnTo>
                <a:lnTo>
                  <a:pt x="7747" y="22788"/>
                </a:lnTo>
                <a:lnTo>
                  <a:pt x="9175" y="13811"/>
                </a:lnTo>
                <a:lnTo>
                  <a:pt x="8175" y="4833"/>
                </a:lnTo>
                <a:lnTo>
                  <a:pt x="4318" y="0"/>
                </a:lnTo>
                <a:lnTo>
                  <a:pt x="2921" y="0"/>
                </a:lnTo>
                <a:lnTo>
                  <a:pt x="1397" y="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0" name="object 46">
            <a:extLst>
              <a:ext uri="{FF2B5EF4-FFF2-40B4-BE49-F238E27FC236}">
                <a16:creationId xmlns:a16="http://schemas.microsoft.com/office/drawing/2014/main" id="{181403F5-387A-4ADF-A2DD-1F6E90E6AE85}"/>
              </a:ext>
            </a:extLst>
          </p:cNvPr>
          <p:cNvSpPr/>
          <p:nvPr/>
        </p:nvSpPr>
        <p:spPr>
          <a:xfrm>
            <a:off x="6818627" y="4164283"/>
            <a:ext cx="244003" cy="268188"/>
          </a:xfrm>
          <a:custGeom>
            <a:avLst/>
            <a:gdLst/>
            <a:ahLst/>
            <a:cxnLst/>
            <a:rect l="l" t="t" r="r" b="b"/>
            <a:pathLst>
              <a:path w="358775" h="394334">
                <a:moveTo>
                  <a:pt x="0" y="5524"/>
                </a:moveTo>
                <a:lnTo>
                  <a:pt x="1766" y="50457"/>
                </a:lnTo>
                <a:lnTo>
                  <a:pt x="2867" y="97806"/>
                </a:lnTo>
                <a:lnTo>
                  <a:pt x="3435" y="146879"/>
                </a:lnTo>
                <a:lnTo>
                  <a:pt x="3603" y="196988"/>
                </a:lnTo>
                <a:lnTo>
                  <a:pt x="3503" y="247441"/>
                </a:lnTo>
                <a:lnTo>
                  <a:pt x="3268" y="297548"/>
                </a:lnTo>
                <a:lnTo>
                  <a:pt x="3029" y="346620"/>
                </a:lnTo>
                <a:lnTo>
                  <a:pt x="2921" y="393966"/>
                </a:lnTo>
                <a:lnTo>
                  <a:pt x="43943" y="388413"/>
                </a:lnTo>
                <a:lnTo>
                  <a:pt x="85264" y="381307"/>
                </a:lnTo>
                <a:lnTo>
                  <a:pt x="127132" y="374549"/>
                </a:lnTo>
                <a:lnTo>
                  <a:pt x="169799" y="370039"/>
                </a:lnTo>
                <a:lnTo>
                  <a:pt x="199036" y="368140"/>
                </a:lnTo>
                <a:lnTo>
                  <a:pt x="228822" y="367277"/>
                </a:lnTo>
                <a:lnTo>
                  <a:pt x="259703" y="366414"/>
                </a:lnTo>
                <a:lnTo>
                  <a:pt x="292226" y="364515"/>
                </a:lnTo>
                <a:lnTo>
                  <a:pt x="303206" y="363191"/>
                </a:lnTo>
                <a:lnTo>
                  <a:pt x="314340" y="362213"/>
                </a:lnTo>
                <a:lnTo>
                  <a:pt x="325213" y="361925"/>
                </a:lnTo>
                <a:lnTo>
                  <a:pt x="335407" y="362673"/>
                </a:lnTo>
                <a:lnTo>
                  <a:pt x="342519" y="362673"/>
                </a:lnTo>
                <a:lnTo>
                  <a:pt x="341122" y="368198"/>
                </a:lnTo>
                <a:lnTo>
                  <a:pt x="348361" y="364515"/>
                </a:lnTo>
                <a:lnTo>
                  <a:pt x="349758" y="362673"/>
                </a:lnTo>
                <a:lnTo>
                  <a:pt x="358394" y="370039"/>
                </a:lnTo>
                <a:lnTo>
                  <a:pt x="358394" y="357149"/>
                </a:lnTo>
                <a:lnTo>
                  <a:pt x="355473" y="349783"/>
                </a:lnTo>
                <a:lnTo>
                  <a:pt x="348361" y="351624"/>
                </a:lnTo>
                <a:lnTo>
                  <a:pt x="342519" y="351624"/>
                </a:lnTo>
                <a:lnTo>
                  <a:pt x="336803" y="351624"/>
                </a:lnTo>
                <a:lnTo>
                  <a:pt x="329565" y="355307"/>
                </a:lnTo>
                <a:lnTo>
                  <a:pt x="325247" y="355307"/>
                </a:lnTo>
                <a:lnTo>
                  <a:pt x="284071" y="358789"/>
                </a:lnTo>
                <a:lnTo>
                  <a:pt x="242728" y="359681"/>
                </a:lnTo>
                <a:lnTo>
                  <a:pt x="201624" y="360228"/>
                </a:lnTo>
                <a:lnTo>
                  <a:pt x="161163" y="362673"/>
                </a:lnTo>
                <a:lnTo>
                  <a:pt x="121189" y="368973"/>
                </a:lnTo>
                <a:lnTo>
                  <a:pt x="82931" y="375788"/>
                </a:lnTo>
                <a:lnTo>
                  <a:pt x="46005" y="381567"/>
                </a:lnTo>
                <a:lnTo>
                  <a:pt x="10033" y="384759"/>
                </a:lnTo>
                <a:lnTo>
                  <a:pt x="7437" y="339399"/>
                </a:lnTo>
                <a:lnTo>
                  <a:pt x="7310" y="292272"/>
                </a:lnTo>
                <a:lnTo>
                  <a:pt x="8341" y="244261"/>
                </a:lnTo>
                <a:lnTo>
                  <a:pt x="9220" y="196250"/>
                </a:lnTo>
                <a:lnTo>
                  <a:pt x="8636" y="149123"/>
                </a:lnTo>
                <a:lnTo>
                  <a:pt x="7590" y="109511"/>
                </a:lnTo>
                <a:lnTo>
                  <a:pt x="6651" y="72490"/>
                </a:lnTo>
                <a:lnTo>
                  <a:pt x="5974" y="36503"/>
                </a:lnTo>
                <a:lnTo>
                  <a:pt x="5715" y="0"/>
                </a:lnTo>
                <a:lnTo>
                  <a:pt x="4318" y="0"/>
                </a:lnTo>
                <a:lnTo>
                  <a:pt x="2921" y="0"/>
                </a:lnTo>
                <a:lnTo>
                  <a:pt x="1397" y="0"/>
                </a:lnTo>
                <a:lnTo>
                  <a:pt x="1397" y="1841"/>
                </a:lnTo>
                <a:lnTo>
                  <a:pt x="0" y="1841"/>
                </a:lnTo>
                <a:lnTo>
                  <a:pt x="0" y="55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1" name="object 47">
            <a:extLst>
              <a:ext uri="{FF2B5EF4-FFF2-40B4-BE49-F238E27FC236}">
                <a16:creationId xmlns:a16="http://schemas.microsoft.com/office/drawing/2014/main" id="{648CB4C6-7304-F9EE-4C3E-6776121C6CD7}"/>
              </a:ext>
            </a:extLst>
          </p:cNvPr>
          <p:cNvSpPr/>
          <p:nvPr/>
        </p:nvSpPr>
        <p:spPr>
          <a:xfrm>
            <a:off x="6784452" y="4463304"/>
            <a:ext cx="323236" cy="2676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2" name="object 48">
            <a:extLst>
              <a:ext uri="{FF2B5EF4-FFF2-40B4-BE49-F238E27FC236}">
                <a16:creationId xmlns:a16="http://schemas.microsoft.com/office/drawing/2014/main" id="{2D17C919-7FE4-FE4D-D579-1CFEF8B64F72}"/>
              </a:ext>
            </a:extLst>
          </p:cNvPr>
          <p:cNvSpPr/>
          <p:nvPr/>
        </p:nvSpPr>
        <p:spPr>
          <a:xfrm>
            <a:off x="3954851" y="2284301"/>
            <a:ext cx="613592" cy="2573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3" name="object 49">
            <a:extLst>
              <a:ext uri="{FF2B5EF4-FFF2-40B4-BE49-F238E27FC236}">
                <a16:creationId xmlns:a16="http://schemas.microsoft.com/office/drawing/2014/main" id="{A33CF5E8-716F-1D47-1106-DB2A7A302258}"/>
              </a:ext>
            </a:extLst>
          </p:cNvPr>
          <p:cNvSpPr txBox="1"/>
          <p:nvPr/>
        </p:nvSpPr>
        <p:spPr>
          <a:xfrm>
            <a:off x="4085532" y="2353918"/>
            <a:ext cx="348946" cy="112929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680" i="1" spc="-7" dirty="0">
                <a:latin typeface="Georgia"/>
                <a:cs typeface="Georgia"/>
              </a:rPr>
              <a:t>Спринт</a:t>
            </a:r>
            <a:endParaRPr sz="68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3414913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Scrum: 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владелец продукта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D8C8D6A4-D15C-48F7-AE12-9FCEF380C6D3}"/>
              </a:ext>
            </a:extLst>
          </p:cNvPr>
          <p:cNvSpPr txBox="1"/>
          <p:nvPr/>
        </p:nvSpPr>
        <p:spPr>
          <a:xfrm>
            <a:off x="1144716" y="3526477"/>
            <a:ext cx="1918772" cy="218009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60" b="1" i="1" dirty="0">
                <a:latin typeface="Georgia"/>
                <a:cs typeface="Georgia"/>
              </a:rPr>
              <a:t>Владелец</a:t>
            </a:r>
            <a:r>
              <a:rPr sz="1360" b="1" i="1" spc="-41" dirty="0">
                <a:latin typeface="Georgia"/>
                <a:cs typeface="Georgia"/>
              </a:rPr>
              <a:t> </a:t>
            </a:r>
            <a:r>
              <a:rPr sz="1360" b="1" i="1" dirty="0">
                <a:latin typeface="Georgia"/>
                <a:cs typeface="Georgia"/>
              </a:rPr>
              <a:t>продукта</a:t>
            </a:r>
            <a:endParaRPr sz="1360">
              <a:latin typeface="Georgia"/>
              <a:cs typeface="Georgia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B17F41EE-EA56-53AD-9F9D-1A17E8805124}"/>
              </a:ext>
            </a:extLst>
          </p:cNvPr>
          <p:cNvSpPr/>
          <p:nvPr/>
        </p:nvSpPr>
        <p:spPr>
          <a:xfrm>
            <a:off x="3838649" y="2385838"/>
            <a:ext cx="854054" cy="33685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BAA00D0-1F19-5F06-D254-0E4C19206181}"/>
              </a:ext>
            </a:extLst>
          </p:cNvPr>
          <p:cNvSpPr/>
          <p:nvPr/>
        </p:nvSpPr>
        <p:spPr>
          <a:xfrm>
            <a:off x="3838649" y="1528329"/>
            <a:ext cx="1871871" cy="3351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2606EE56-E7D4-6470-8DAA-125F6F3A05A7}"/>
              </a:ext>
            </a:extLst>
          </p:cNvPr>
          <p:cNvSpPr txBox="1"/>
          <p:nvPr/>
        </p:nvSpPr>
        <p:spPr>
          <a:xfrm>
            <a:off x="3946702" y="2743093"/>
            <a:ext cx="3197521" cy="1368985"/>
          </a:xfrm>
          <a:prstGeom prst="rect">
            <a:avLst/>
          </a:prstGeom>
        </p:spPr>
        <p:txBody>
          <a:bodyPr vert="horz" wrap="square" lIns="0" tIns="42755" rIns="0" bIns="0" rtlCol="0">
            <a:spAutoFit/>
          </a:bodyPr>
          <a:lstStyle/>
          <a:p>
            <a:pPr marL="208590" indent="-199953">
              <a:spcBef>
                <a:spcPts val="337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Создание бизнес-концепции</a:t>
            </a:r>
            <a:r>
              <a:rPr sz="1088" i="1" spc="4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продукта</a:t>
            </a:r>
            <a:endParaRPr sz="1088" dirty="0">
              <a:latin typeface="Georgia"/>
              <a:cs typeface="Georgia"/>
            </a:endParaRPr>
          </a:p>
          <a:p>
            <a:pPr marL="208590" indent="-199953">
              <a:spcBef>
                <a:spcPts val="269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Управление </a:t>
            </a:r>
            <a:r>
              <a:rPr sz="1088" i="1" spc="-7" dirty="0">
                <a:latin typeface="Georgia"/>
                <a:cs typeface="Georgia"/>
              </a:rPr>
              <a:t>Бэклогом</a:t>
            </a:r>
            <a:r>
              <a:rPr sz="1088" i="1" spc="34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продукта</a:t>
            </a:r>
            <a:endParaRPr sz="1088" dirty="0">
              <a:latin typeface="Georgia"/>
              <a:cs typeface="Georgia"/>
            </a:endParaRPr>
          </a:p>
          <a:p>
            <a:pPr marL="208590" indent="-199953">
              <a:spcBef>
                <a:spcPts val="278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Представление интересов заказчика</a:t>
            </a:r>
            <a:r>
              <a:rPr sz="1088" i="1" spc="24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и</a:t>
            </a:r>
            <a:endParaRPr sz="1088" dirty="0">
              <a:latin typeface="Georgia"/>
              <a:cs typeface="Georgia"/>
            </a:endParaRPr>
          </a:p>
          <a:p>
            <a:pPr marL="208590"/>
            <a:r>
              <a:rPr sz="1088" i="1" spc="-3" dirty="0">
                <a:latin typeface="Georgia"/>
                <a:cs typeface="Georgia"/>
              </a:rPr>
              <a:t>заинтересованных</a:t>
            </a:r>
            <a:r>
              <a:rPr sz="1088" i="1" spc="10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лиц</a:t>
            </a:r>
            <a:endParaRPr sz="1088" dirty="0">
              <a:latin typeface="Georgia"/>
              <a:cs typeface="Georgia"/>
            </a:endParaRPr>
          </a:p>
          <a:p>
            <a:pPr marL="208590" marR="246594" indent="-199953">
              <a:spcBef>
                <a:spcPts val="269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7" dirty="0">
                <a:latin typeface="Georgia"/>
                <a:cs typeface="Georgia"/>
              </a:rPr>
              <a:t>Формирование </a:t>
            </a:r>
            <a:r>
              <a:rPr sz="1088" i="1" spc="-3" dirty="0">
                <a:latin typeface="Georgia"/>
                <a:cs typeface="Georgia"/>
              </a:rPr>
              <a:t>и приоритизация Бэклога  </a:t>
            </a:r>
            <a:r>
              <a:rPr sz="1088" i="1" spc="-7" dirty="0">
                <a:latin typeface="Georgia"/>
                <a:cs typeface="Georgia"/>
              </a:rPr>
              <a:t>продукта</a:t>
            </a:r>
            <a:endParaRPr sz="1088" dirty="0">
              <a:latin typeface="Georgia"/>
              <a:cs typeface="Georgia"/>
            </a:endParaRPr>
          </a:p>
          <a:p>
            <a:pPr marL="208590" indent="-199953">
              <a:spcBef>
                <a:spcPts val="272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Управление </a:t>
            </a:r>
            <a:r>
              <a:rPr sz="1088" i="1" spc="-7" dirty="0">
                <a:latin typeface="Georgia"/>
                <a:cs typeface="Georgia"/>
              </a:rPr>
              <a:t>датой </a:t>
            </a:r>
            <a:r>
              <a:rPr sz="1088" i="1" spc="-3" dirty="0">
                <a:latin typeface="Georgia"/>
                <a:cs typeface="Georgia"/>
              </a:rPr>
              <a:t>релиза и его</a:t>
            </a:r>
            <a:r>
              <a:rPr sz="1088" i="1" spc="34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содержанием</a:t>
            </a:r>
            <a:endParaRPr sz="1088" dirty="0">
              <a:latin typeface="Georgia"/>
              <a:cs typeface="Georgi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38D757FC-5D70-0DB2-58C5-D0ECD5CA0C29}"/>
              </a:ext>
            </a:extLst>
          </p:cNvPr>
          <p:cNvSpPr txBox="1"/>
          <p:nvPr/>
        </p:nvSpPr>
        <p:spPr>
          <a:xfrm>
            <a:off x="3904033" y="1606030"/>
            <a:ext cx="2912923" cy="1068820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224" i="1" spc="-3" dirty="0">
                <a:latin typeface="Georgia"/>
                <a:cs typeface="Georgia"/>
              </a:rPr>
              <a:t>Ответственность:</a:t>
            </a:r>
            <a:endParaRPr sz="1224">
              <a:latin typeface="Georgia"/>
              <a:cs typeface="Georgia"/>
            </a:endParaRPr>
          </a:p>
          <a:p>
            <a:pPr marL="44914" marR="3455">
              <a:spcBef>
                <a:spcPts val="843"/>
              </a:spcBef>
            </a:pPr>
            <a:r>
              <a:rPr sz="1088" i="1" spc="-3" dirty="0">
                <a:latin typeface="Georgia"/>
                <a:cs typeface="Georgia"/>
              </a:rPr>
              <a:t>Получение максимальной бизнес-ценности  </a:t>
            </a:r>
            <a:r>
              <a:rPr sz="1088" i="1" spc="-7" dirty="0">
                <a:latin typeface="Georgia"/>
                <a:cs typeface="Georgia"/>
              </a:rPr>
              <a:t>продукта</a:t>
            </a:r>
            <a:endParaRPr sz="1088">
              <a:latin typeface="Georgia"/>
              <a:cs typeface="Georgia"/>
            </a:endParaRPr>
          </a:p>
          <a:p>
            <a:pPr>
              <a:spcBef>
                <a:spcPts val="7"/>
              </a:spcBef>
            </a:pPr>
            <a:endParaRPr sz="1598">
              <a:latin typeface="Times New Roman"/>
              <a:cs typeface="Times New Roman"/>
            </a:endParaRPr>
          </a:p>
          <a:p>
            <a:pPr marL="8637"/>
            <a:r>
              <a:rPr sz="1224" i="1" spc="-3" dirty="0">
                <a:latin typeface="Georgia"/>
                <a:cs typeface="Georgia"/>
              </a:rPr>
              <a:t>Задачи:</a:t>
            </a:r>
            <a:endParaRPr sz="1224">
              <a:latin typeface="Georgia"/>
              <a:cs typeface="Georgi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BF1F013-79FE-AC8E-48E9-D487A061E9F3}"/>
              </a:ext>
            </a:extLst>
          </p:cNvPr>
          <p:cNvSpPr/>
          <p:nvPr/>
        </p:nvSpPr>
        <p:spPr>
          <a:xfrm>
            <a:off x="1541661" y="2196302"/>
            <a:ext cx="1319704" cy="1333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242899121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Scrum: 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команда разработки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23B67AB-43D5-4024-A01F-7C913756C748}"/>
              </a:ext>
            </a:extLst>
          </p:cNvPr>
          <p:cNvSpPr/>
          <p:nvPr/>
        </p:nvSpPr>
        <p:spPr>
          <a:xfrm>
            <a:off x="1193245" y="1612475"/>
            <a:ext cx="1617845" cy="17707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7FF2EF7D-D51E-5CAB-95BB-931EC775865E}"/>
              </a:ext>
            </a:extLst>
          </p:cNvPr>
          <p:cNvSpPr txBox="1"/>
          <p:nvPr/>
        </p:nvSpPr>
        <p:spPr>
          <a:xfrm>
            <a:off x="1450976" y="3354540"/>
            <a:ext cx="1191945" cy="417427"/>
          </a:xfrm>
          <a:prstGeom prst="rect">
            <a:avLst/>
          </a:prstGeom>
        </p:spPr>
        <p:txBody>
          <a:bodyPr vert="horz" wrap="square" lIns="0" tIns="32390" rIns="0" bIns="0" rtlCol="0">
            <a:spAutoFit/>
          </a:bodyPr>
          <a:lstStyle/>
          <a:p>
            <a:pPr marL="8637" marR="3455" indent="159358">
              <a:lnSpc>
                <a:spcPts val="1469"/>
              </a:lnSpc>
              <a:spcBef>
                <a:spcPts val="255"/>
              </a:spcBef>
            </a:pPr>
            <a:r>
              <a:rPr sz="1360" b="1" i="1" dirty="0">
                <a:latin typeface="Georgia"/>
                <a:cs typeface="Georgia"/>
              </a:rPr>
              <a:t>Команда  разработки</a:t>
            </a:r>
            <a:endParaRPr sz="1360">
              <a:latin typeface="Georgia"/>
              <a:cs typeface="Georgia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8B802D81-E81A-CC7B-FE1A-3AC2A5DD4654}"/>
              </a:ext>
            </a:extLst>
          </p:cNvPr>
          <p:cNvSpPr txBox="1"/>
          <p:nvPr/>
        </p:nvSpPr>
        <p:spPr>
          <a:xfrm>
            <a:off x="3753623" y="2697605"/>
            <a:ext cx="3627657" cy="1684584"/>
          </a:xfrm>
          <a:prstGeom prst="rect">
            <a:avLst/>
          </a:prstGeom>
        </p:spPr>
        <p:txBody>
          <a:bodyPr vert="horz" wrap="square" lIns="0" tIns="42755" rIns="0" bIns="0" rtlCol="0">
            <a:spAutoFit/>
          </a:bodyPr>
          <a:lstStyle/>
          <a:p>
            <a:pPr marL="313532" indent="-200385">
              <a:spcBef>
                <a:spcPts val="337"/>
              </a:spcBef>
              <a:buFont typeface="Arial"/>
              <a:buChar char="•"/>
              <a:tabLst>
                <a:tab pos="313101" algn="l"/>
                <a:tab pos="313532" algn="l"/>
              </a:tabLst>
            </a:pPr>
            <a:r>
              <a:rPr sz="1088" i="1" spc="-3" dirty="0">
                <a:latin typeface="Georgia"/>
                <a:cs typeface="Georgia"/>
              </a:rPr>
              <a:t>Достижение целей</a:t>
            </a:r>
            <a:r>
              <a:rPr sz="1088" i="1" spc="10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</a:t>
            </a:r>
            <a:endParaRPr sz="1088" dirty="0">
              <a:latin typeface="Georgia"/>
              <a:cs typeface="Georgia"/>
            </a:endParaRPr>
          </a:p>
          <a:p>
            <a:pPr marL="313532" marR="642180" indent="-200385">
              <a:spcBef>
                <a:spcPts val="269"/>
              </a:spcBef>
              <a:buFont typeface="Arial"/>
              <a:buChar char="•"/>
              <a:tabLst>
                <a:tab pos="313101" algn="l"/>
                <a:tab pos="313532" algn="l"/>
              </a:tabLst>
            </a:pPr>
            <a:r>
              <a:rPr sz="1088" i="1" spc="-7" dirty="0">
                <a:latin typeface="Georgia"/>
                <a:cs typeface="Georgia"/>
              </a:rPr>
              <a:t>Максимально </a:t>
            </a:r>
            <a:r>
              <a:rPr sz="1088" i="1" spc="-3" dirty="0">
                <a:latin typeface="Georgia"/>
                <a:cs typeface="Georgia"/>
              </a:rPr>
              <a:t>качественная реализация  требований из Бэклога</a:t>
            </a:r>
            <a:r>
              <a:rPr sz="1088" i="1" spc="2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</a:t>
            </a:r>
            <a:endParaRPr sz="1088" dirty="0">
              <a:latin typeface="Georgia"/>
              <a:cs typeface="Georgia"/>
            </a:endParaRPr>
          </a:p>
          <a:p>
            <a:pPr marL="313532" indent="-200385">
              <a:spcBef>
                <a:spcPts val="278"/>
              </a:spcBef>
              <a:buFont typeface="Arial"/>
              <a:buChar char="•"/>
              <a:tabLst>
                <a:tab pos="313101" algn="l"/>
                <a:tab pos="313532" algn="l"/>
              </a:tabLst>
            </a:pPr>
            <a:r>
              <a:rPr sz="1088" i="1" spc="-3" dirty="0">
                <a:latin typeface="Georgia"/>
                <a:cs typeface="Georgia"/>
              </a:rPr>
              <a:t>Самостоятельная координация</a:t>
            </a:r>
            <a:r>
              <a:rPr sz="1088" i="1" spc="5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работы</a:t>
            </a:r>
            <a:endParaRPr sz="1088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054" dirty="0">
              <a:latin typeface="Times New Roman"/>
              <a:cs typeface="Times New Roman"/>
            </a:endParaRPr>
          </a:p>
          <a:p>
            <a:pPr marL="8637" marR="748419">
              <a:spcBef>
                <a:spcPts val="3"/>
              </a:spcBef>
            </a:pPr>
            <a:r>
              <a:rPr sz="952" i="1" dirty="0">
                <a:latin typeface="Georgia"/>
                <a:cs typeface="Georgia"/>
              </a:rPr>
              <a:t>Численность команды </a:t>
            </a:r>
            <a:r>
              <a:rPr sz="952" i="1" spc="-3" dirty="0">
                <a:latin typeface="Georgia"/>
                <a:cs typeface="Georgia"/>
              </a:rPr>
              <a:t>разработки </a:t>
            </a:r>
            <a:r>
              <a:rPr sz="952" i="1" dirty="0">
                <a:latin typeface="Georgia"/>
                <a:cs typeface="Georgia"/>
              </a:rPr>
              <a:t>– 3-9</a:t>
            </a:r>
            <a:r>
              <a:rPr sz="952" i="1" spc="-61" dirty="0">
                <a:latin typeface="Georgia"/>
                <a:cs typeface="Georgia"/>
              </a:rPr>
              <a:t> </a:t>
            </a:r>
            <a:r>
              <a:rPr sz="952" i="1" spc="-3" dirty="0">
                <a:latin typeface="Georgia"/>
                <a:cs typeface="Georgia"/>
              </a:rPr>
              <a:t>человек.  Ключевые характеристики:</a:t>
            </a:r>
            <a:r>
              <a:rPr sz="952" i="1" spc="-10" dirty="0">
                <a:latin typeface="Georgia"/>
                <a:cs typeface="Georgia"/>
              </a:rPr>
              <a:t> </a:t>
            </a:r>
            <a:r>
              <a:rPr sz="952" i="1" spc="-3" dirty="0">
                <a:latin typeface="Georgia"/>
                <a:cs typeface="Georgia"/>
              </a:rPr>
              <a:t>самоорганизация,</a:t>
            </a:r>
            <a:endParaRPr sz="952" dirty="0">
              <a:latin typeface="Georgia"/>
              <a:cs typeface="Georgia"/>
            </a:endParaRPr>
          </a:p>
          <a:p>
            <a:pPr marL="8637" marR="3455"/>
            <a:r>
              <a:rPr sz="952" i="1" spc="-3" dirty="0">
                <a:latin typeface="Georgia"/>
                <a:cs typeface="Georgia"/>
              </a:rPr>
              <a:t>кроссфункциональность, коллективная </a:t>
            </a:r>
            <a:r>
              <a:rPr sz="952" i="1" dirty="0">
                <a:latin typeface="Georgia"/>
                <a:cs typeface="Georgia"/>
              </a:rPr>
              <a:t>ответственность </a:t>
            </a:r>
            <a:r>
              <a:rPr sz="952" i="1" spc="-3" dirty="0">
                <a:latin typeface="Georgia"/>
                <a:cs typeface="Georgia"/>
              </a:rPr>
              <a:t>за  создание релиза </a:t>
            </a:r>
            <a:r>
              <a:rPr sz="952" i="1" dirty="0">
                <a:latin typeface="Georgia"/>
                <a:cs typeface="Georgia"/>
              </a:rPr>
              <a:t>(версии) </a:t>
            </a:r>
            <a:r>
              <a:rPr sz="952" i="1" spc="-3" dirty="0">
                <a:latin typeface="Georgia"/>
                <a:cs typeface="Georgia"/>
              </a:rPr>
              <a:t>продукта наивысшего качества,  отсутствие </a:t>
            </a:r>
            <a:r>
              <a:rPr sz="952" i="1" dirty="0">
                <a:latin typeface="Georgia"/>
                <a:cs typeface="Georgia"/>
              </a:rPr>
              <a:t>подкоманд </a:t>
            </a:r>
            <a:r>
              <a:rPr sz="952" i="1" spc="-3" dirty="0">
                <a:latin typeface="Georgia"/>
                <a:cs typeface="Georgia"/>
              </a:rPr>
              <a:t>внутри</a:t>
            </a:r>
            <a:r>
              <a:rPr sz="952" i="1" spc="-51" dirty="0">
                <a:latin typeface="Georgia"/>
                <a:cs typeface="Georgia"/>
              </a:rPr>
              <a:t> </a:t>
            </a:r>
            <a:r>
              <a:rPr sz="952" i="1" dirty="0">
                <a:latin typeface="Georgia"/>
                <a:cs typeface="Georgia"/>
              </a:rPr>
              <a:t>команды.</a:t>
            </a:r>
            <a:endParaRPr sz="952" dirty="0">
              <a:latin typeface="Georgia"/>
              <a:cs typeface="Georgia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6728D909-4499-7684-B2B5-B80CBCE5A872}"/>
              </a:ext>
            </a:extLst>
          </p:cNvPr>
          <p:cNvSpPr/>
          <p:nvPr/>
        </p:nvSpPr>
        <p:spPr>
          <a:xfrm>
            <a:off x="3750427" y="2213900"/>
            <a:ext cx="854054" cy="336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93BDF82D-053C-0760-768A-ADB825637907}"/>
              </a:ext>
            </a:extLst>
          </p:cNvPr>
          <p:cNvSpPr/>
          <p:nvPr/>
        </p:nvSpPr>
        <p:spPr>
          <a:xfrm>
            <a:off x="3750427" y="1356391"/>
            <a:ext cx="1871871" cy="3351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97BCCDA-4638-0F6B-EA00-EB87A2577395}"/>
              </a:ext>
            </a:extLst>
          </p:cNvPr>
          <p:cNvSpPr txBox="1"/>
          <p:nvPr/>
        </p:nvSpPr>
        <p:spPr>
          <a:xfrm>
            <a:off x="3815811" y="1434092"/>
            <a:ext cx="3312829" cy="1076129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224" i="1" spc="-3" dirty="0">
                <a:latin typeface="Georgia"/>
                <a:cs typeface="Georgia"/>
              </a:rPr>
              <a:t>Ответственность:</a:t>
            </a:r>
            <a:endParaRPr sz="1224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258">
              <a:latin typeface="Times New Roman"/>
              <a:cs typeface="Times New Roman"/>
            </a:endParaRPr>
          </a:p>
          <a:p>
            <a:pPr marL="50960" marR="3455"/>
            <a:r>
              <a:rPr sz="1088" i="1" spc="-3" dirty="0">
                <a:latin typeface="Georgia"/>
                <a:cs typeface="Georgia"/>
              </a:rPr>
              <a:t>Создание качественной версии </a:t>
            </a:r>
            <a:r>
              <a:rPr sz="1088" i="1" spc="-7" dirty="0">
                <a:latin typeface="Georgia"/>
                <a:cs typeface="Georgia"/>
              </a:rPr>
              <a:t>продукта </a:t>
            </a:r>
            <a:r>
              <a:rPr sz="1088" i="1" spc="-3" dirty="0">
                <a:latin typeface="Georgia"/>
                <a:cs typeface="Georgia"/>
              </a:rPr>
              <a:t>в конце  каждого</a:t>
            </a:r>
            <a:r>
              <a:rPr sz="1088" i="1" spc="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</a:t>
            </a:r>
            <a:endParaRPr sz="1088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054">
              <a:latin typeface="Times New Roman"/>
              <a:cs typeface="Times New Roman"/>
            </a:endParaRPr>
          </a:p>
          <a:p>
            <a:pPr marL="8637"/>
            <a:r>
              <a:rPr sz="1224" i="1" spc="-3" dirty="0">
                <a:latin typeface="Georgia"/>
                <a:cs typeface="Georgia"/>
              </a:rPr>
              <a:t>Задачи:</a:t>
            </a:r>
            <a:endParaRPr sz="1224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635105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Scrum: </a:t>
            </a:r>
            <a:r>
              <a:rPr lang="ru-RU" sz="3000" dirty="0" err="1">
                <a:latin typeface="Roboto Black"/>
                <a:ea typeface="Roboto Black"/>
                <a:cs typeface="Roboto Black"/>
                <a:sym typeface="Roboto Black"/>
              </a:rPr>
              <a:t>скрам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-мастер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D78ED8F-B3AD-8EF4-28C0-7CBD4B9E4F71}"/>
              </a:ext>
            </a:extLst>
          </p:cNvPr>
          <p:cNvSpPr txBox="1"/>
          <p:nvPr/>
        </p:nvSpPr>
        <p:spPr>
          <a:xfrm>
            <a:off x="1193779" y="3550379"/>
            <a:ext cx="1441130" cy="218009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60" b="1" i="1" spc="-3" dirty="0">
                <a:latin typeface="Georgia"/>
                <a:cs typeface="Georgia"/>
              </a:rPr>
              <a:t>Скрам-мастер</a:t>
            </a:r>
            <a:endParaRPr sz="1360">
              <a:latin typeface="Georgia"/>
              <a:cs typeface="Georgia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FC495DF9-5AC5-890D-0011-3EE4D4DF157E}"/>
              </a:ext>
            </a:extLst>
          </p:cNvPr>
          <p:cNvSpPr/>
          <p:nvPr/>
        </p:nvSpPr>
        <p:spPr>
          <a:xfrm>
            <a:off x="1332184" y="2216752"/>
            <a:ext cx="1166288" cy="1337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88F2066D-7626-1A46-9C46-A18DB894216D}"/>
              </a:ext>
            </a:extLst>
          </p:cNvPr>
          <p:cNvSpPr/>
          <p:nvPr/>
        </p:nvSpPr>
        <p:spPr>
          <a:xfrm>
            <a:off x="3934682" y="2492188"/>
            <a:ext cx="854054" cy="3368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02FD92-7CB9-0619-0223-BC61AD710FE5}"/>
              </a:ext>
            </a:extLst>
          </p:cNvPr>
          <p:cNvSpPr/>
          <p:nvPr/>
        </p:nvSpPr>
        <p:spPr>
          <a:xfrm>
            <a:off x="3934682" y="1634679"/>
            <a:ext cx="1871871" cy="3351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8E329775-0424-FE43-C6C3-4ED6D987B827}"/>
              </a:ext>
            </a:extLst>
          </p:cNvPr>
          <p:cNvSpPr txBox="1">
            <a:spLocks/>
          </p:cNvSpPr>
          <p:nvPr/>
        </p:nvSpPr>
        <p:spPr>
          <a:xfrm>
            <a:off x="4010052" y="1679130"/>
            <a:ext cx="3593002" cy="1075244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08590" marR="3455" indent="-199953">
              <a:spcBef>
                <a:spcPts val="65"/>
              </a:spcBef>
              <a:buChar char="•"/>
              <a:tabLst>
                <a:tab pos="208590" algn="l"/>
                <a:tab pos="209022" algn="l"/>
              </a:tabLst>
              <a:defRPr sz="1088" i="1" spc="-3">
                <a:latin typeface="Georgia"/>
                <a:cs typeface="Georgi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637" indent="0">
              <a:buNone/>
            </a:pPr>
            <a:r>
              <a:rPr lang="ru-RU" sz="1100" dirty="0"/>
              <a:t>Ответственность:</a:t>
            </a:r>
          </a:p>
          <a:p>
            <a:pPr marL="8637" indent="0">
              <a:buNone/>
            </a:pPr>
            <a:endParaRPr lang="ru-RU" sz="1100" dirty="0"/>
          </a:p>
          <a:p>
            <a:r>
              <a:rPr lang="ru-RU" sz="1100" dirty="0"/>
              <a:t>Развитие продуктивности работы команда и  поддержание работы процесса по </a:t>
            </a:r>
            <a:r>
              <a:rPr lang="ru-RU" sz="1100" dirty="0" err="1"/>
              <a:t>Скрам</a:t>
            </a:r>
            <a:endParaRPr lang="ru-RU" sz="1100" dirty="0"/>
          </a:p>
          <a:p>
            <a:endParaRPr lang="ru-RU" sz="1100" dirty="0"/>
          </a:p>
          <a:p>
            <a:pPr marL="8637" indent="0">
              <a:buNone/>
            </a:pPr>
            <a:r>
              <a:rPr lang="ru-RU" sz="1100" dirty="0"/>
              <a:t>Задачи: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BD19E671-ACBB-F3F8-9F2C-469989B38354}"/>
              </a:ext>
            </a:extLst>
          </p:cNvPr>
          <p:cNvSpPr txBox="1"/>
          <p:nvPr/>
        </p:nvSpPr>
        <p:spPr>
          <a:xfrm>
            <a:off x="4010052" y="2886881"/>
            <a:ext cx="3412157" cy="1295625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208590" marR="3455" indent="-199953">
              <a:spcBef>
                <a:spcPts val="65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Обеспечение </a:t>
            </a:r>
            <a:r>
              <a:rPr sz="1088" i="1" spc="-7" dirty="0">
                <a:latin typeface="Georgia"/>
                <a:cs typeface="Georgia"/>
              </a:rPr>
              <a:t>понимания </a:t>
            </a:r>
            <a:r>
              <a:rPr sz="1088" i="1" spc="-3" dirty="0">
                <a:latin typeface="Georgia"/>
                <a:cs typeface="Georgia"/>
              </a:rPr>
              <a:t>и применения </a:t>
            </a:r>
            <a:r>
              <a:rPr sz="1088" i="1" spc="-7" dirty="0">
                <a:latin typeface="Georgia"/>
                <a:cs typeface="Georgia"/>
              </a:rPr>
              <a:t>командой  фреймворка Скрам </a:t>
            </a:r>
            <a:r>
              <a:rPr sz="1088" i="1" spc="-3" dirty="0">
                <a:latin typeface="Georgia"/>
                <a:cs typeface="Georgia"/>
              </a:rPr>
              <a:t>в</a:t>
            </a:r>
            <a:r>
              <a:rPr sz="1088" i="1" spc="3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работе</a:t>
            </a:r>
            <a:endParaRPr sz="1088" dirty="0">
              <a:latin typeface="Georgia"/>
              <a:cs typeface="Georgia"/>
            </a:endParaRPr>
          </a:p>
          <a:p>
            <a:pPr marL="208590" indent="-199953">
              <a:spcBef>
                <a:spcPts val="269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3" dirty="0">
                <a:latin typeface="Georgia"/>
                <a:cs typeface="Georgia"/>
              </a:rPr>
              <a:t>Фасилитация (модерация) всех</a:t>
            </a:r>
            <a:r>
              <a:rPr sz="1088" i="1" spc="24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встреч</a:t>
            </a:r>
            <a:endParaRPr sz="1088" dirty="0">
              <a:latin typeface="Georgia"/>
              <a:cs typeface="Georgia"/>
            </a:endParaRPr>
          </a:p>
          <a:p>
            <a:pPr marL="208590" marR="99329" indent="-199953">
              <a:spcBef>
                <a:spcPts val="278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7" dirty="0">
                <a:latin typeface="Georgia"/>
                <a:cs typeface="Georgia"/>
              </a:rPr>
              <a:t>Устранение препятствий, </a:t>
            </a:r>
            <a:r>
              <a:rPr sz="1088" i="1" spc="-3" dirty="0">
                <a:latin typeface="Georgia"/>
                <a:cs typeface="Georgia"/>
              </a:rPr>
              <a:t>мешающих </a:t>
            </a:r>
            <a:r>
              <a:rPr sz="1088" i="1" spc="-7" dirty="0">
                <a:latin typeface="Georgia"/>
                <a:cs typeface="Georgia"/>
              </a:rPr>
              <a:t>работе  команды</a:t>
            </a:r>
            <a:endParaRPr sz="1088" dirty="0">
              <a:latin typeface="Georgia"/>
              <a:cs typeface="Georgia"/>
            </a:endParaRPr>
          </a:p>
          <a:p>
            <a:pPr marL="208590" marR="85077" indent="-199953">
              <a:spcBef>
                <a:spcPts val="269"/>
              </a:spcBef>
              <a:buFont typeface="Arial"/>
              <a:buChar char="•"/>
              <a:tabLst>
                <a:tab pos="208590" algn="l"/>
                <a:tab pos="209022" algn="l"/>
              </a:tabLst>
            </a:pPr>
            <a:r>
              <a:rPr sz="1088" i="1" spc="-7" dirty="0">
                <a:latin typeface="Georgia"/>
                <a:cs typeface="Georgia"/>
              </a:rPr>
              <a:t>Способствование </a:t>
            </a:r>
            <a:r>
              <a:rPr sz="1088" i="1" spc="-3" dirty="0" err="1">
                <a:latin typeface="Georgia"/>
                <a:cs typeface="Georgia"/>
              </a:rPr>
              <a:t>повышению</a:t>
            </a:r>
            <a:r>
              <a:rPr sz="1088" i="1" spc="-3" dirty="0">
                <a:latin typeface="Georgia"/>
                <a:cs typeface="Georgia"/>
              </a:rPr>
              <a:t> </a:t>
            </a:r>
            <a:r>
              <a:rPr sz="1088" i="1" spc="-7" dirty="0" err="1">
                <a:latin typeface="Georgia"/>
                <a:cs typeface="Georgia"/>
              </a:rPr>
              <a:t>эффекти</a:t>
            </a:r>
            <a:r>
              <a:rPr lang="ru-RU" sz="1088" i="1" spc="-7" dirty="0" err="1">
                <a:latin typeface="Georgia"/>
                <a:cs typeface="Georgia"/>
              </a:rPr>
              <a:t>вн</a:t>
            </a:r>
            <a:r>
              <a:rPr sz="1088" i="1" spc="-7" dirty="0" err="1">
                <a:latin typeface="Georgia"/>
                <a:cs typeface="Georgia"/>
              </a:rPr>
              <a:t>ости</a:t>
            </a:r>
            <a:r>
              <a:rPr sz="1088" i="1" spc="-7" dirty="0">
                <a:latin typeface="Georgia"/>
                <a:cs typeface="Georgia"/>
              </a:rPr>
              <a:t>  работы</a:t>
            </a:r>
            <a:endParaRPr sz="1088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78247511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Ценности ролей в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Scrum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135D77A-3A08-CA3B-6945-CFF79E34C3A5}"/>
              </a:ext>
            </a:extLst>
          </p:cNvPr>
          <p:cNvSpPr/>
          <p:nvPr/>
        </p:nvSpPr>
        <p:spPr>
          <a:xfrm>
            <a:off x="2325121" y="1113600"/>
            <a:ext cx="3898961" cy="3680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D252878B-38B0-532C-9DF3-8919F7C22F96}"/>
              </a:ext>
            </a:extLst>
          </p:cNvPr>
          <p:cNvSpPr txBox="1"/>
          <p:nvPr/>
        </p:nvSpPr>
        <p:spPr>
          <a:xfrm>
            <a:off x="3882816" y="1269508"/>
            <a:ext cx="788152" cy="476903"/>
          </a:xfrm>
          <a:prstGeom prst="rect">
            <a:avLst/>
          </a:prstGeom>
        </p:spPr>
        <p:txBody>
          <a:bodyPr vert="horz" wrap="square" lIns="0" tIns="24616" rIns="0" bIns="0" rtlCol="0">
            <a:spAutoFit/>
          </a:bodyPr>
          <a:lstStyle/>
          <a:p>
            <a:pPr marL="8637" marR="3455" indent="864" algn="ctr">
              <a:lnSpc>
                <a:spcPct val="90100"/>
              </a:lnSpc>
              <a:spcBef>
                <a:spcPts val="194"/>
              </a:spcBef>
            </a:pPr>
            <a:r>
              <a:rPr sz="1088" b="1" i="1" spc="-3" dirty="0">
                <a:solidFill>
                  <a:srgbClr val="FFFFFF"/>
                </a:solidFill>
                <a:latin typeface="Georgia"/>
                <a:cs typeface="Georgia"/>
              </a:rPr>
              <a:t>Бизнес -  </a:t>
            </a:r>
            <a:r>
              <a:rPr sz="1088" b="1" i="1" spc="-7" dirty="0">
                <a:solidFill>
                  <a:srgbClr val="FFFFFF"/>
                </a:solidFill>
                <a:latin typeface="Georgia"/>
                <a:cs typeface="Georgia"/>
              </a:rPr>
              <a:t>ценность  </a:t>
            </a:r>
            <a:r>
              <a:rPr sz="1088" b="1" i="1" spc="-3" dirty="0">
                <a:solidFill>
                  <a:srgbClr val="FFFFFF"/>
                </a:solidFill>
                <a:latin typeface="Georgia"/>
                <a:cs typeface="Georgia"/>
              </a:rPr>
              <a:t>прод</a:t>
            </a:r>
            <a:r>
              <a:rPr sz="1088" b="1" i="1" spc="-7" dirty="0">
                <a:solidFill>
                  <a:srgbClr val="FFFFFF"/>
                </a:solidFill>
                <a:latin typeface="Georgia"/>
                <a:cs typeface="Georgia"/>
              </a:rPr>
              <a:t>укта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DEF7A79-AAA6-AD06-776F-CE92AE2DE283}"/>
              </a:ext>
            </a:extLst>
          </p:cNvPr>
          <p:cNvSpPr txBox="1"/>
          <p:nvPr/>
        </p:nvSpPr>
        <p:spPr>
          <a:xfrm>
            <a:off x="4504008" y="4237364"/>
            <a:ext cx="1323231" cy="334814"/>
          </a:xfrm>
          <a:prstGeom prst="rect">
            <a:avLst/>
          </a:prstGeom>
        </p:spPr>
        <p:txBody>
          <a:bodyPr vert="horz" wrap="square" lIns="0" tIns="26776" rIns="0" bIns="0" rtlCol="0">
            <a:spAutoFit/>
          </a:bodyPr>
          <a:lstStyle/>
          <a:p>
            <a:pPr marL="319579" marR="3455" indent="-310942">
              <a:lnSpc>
                <a:spcPts val="1177"/>
              </a:lnSpc>
              <a:spcBef>
                <a:spcPts val="211"/>
              </a:spcBef>
            </a:pPr>
            <a:r>
              <a:rPr sz="1088" b="1" i="1" spc="-3" dirty="0">
                <a:solidFill>
                  <a:srgbClr val="FFFFFF"/>
                </a:solidFill>
                <a:latin typeface="Georgia"/>
                <a:cs typeface="Georgia"/>
              </a:rPr>
              <a:t>Эффективнос</a:t>
            </a:r>
            <a:r>
              <a:rPr sz="1088" b="1" i="1" spc="-10" dirty="0">
                <a:solidFill>
                  <a:srgbClr val="FFFFFF"/>
                </a:solidFill>
                <a:latin typeface="Georgia"/>
                <a:cs typeface="Georgia"/>
              </a:rPr>
              <a:t>т</a:t>
            </a:r>
            <a:r>
              <a:rPr sz="1088" b="1" i="1" spc="-3" dirty="0">
                <a:solidFill>
                  <a:srgbClr val="FFFFFF"/>
                </a:solidFill>
                <a:latin typeface="Georgia"/>
                <a:cs typeface="Georgia"/>
              </a:rPr>
              <a:t>ь  процесса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98C1D91-7F52-17D6-4991-5407E61413E4}"/>
              </a:ext>
            </a:extLst>
          </p:cNvPr>
          <p:cNvSpPr txBox="1"/>
          <p:nvPr/>
        </p:nvSpPr>
        <p:spPr>
          <a:xfrm>
            <a:off x="3025392" y="4237364"/>
            <a:ext cx="788152" cy="334814"/>
          </a:xfrm>
          <a:prstGeom prst="rect">
            <a:avLst/>
          </a:prstGeom>
        </p:spPr>
        <p:txBody>
          <a:bodyPr vert="horz" wrap="square" lIns="0" tIns="26776" rIns="0" bIns="0" rtlCol="0">
            <a:spAutoFit/>
          </a:bodyPr>
          <a:lstStyle/>
          <a:p>
            <a:pPr marL="8637" marR="3455" indent="10365">
              <a:lnSpc>
                <a:spcPts val="1177"/>
              </a:lnSpc>
              <a:spcBef>
                <a:spcPts val="211"/>
              </a:spcBef>
            </a:pPr>
            <a:r>
              <a:rPr sz="1088" b="1" i="1" spc="-7" dirty="0">
                <a:solidFill>
                  <a:srgbClr val="FFFFFF"/>
                </a:solidFill>
                <a:latin typeface="Georgia"/>
                <a:cs typeface="Georgia"/>
              </a:rPr>
              <a:t>Качество  </a:t>
            </a:r>
            <a:r>
              <a:rPr sz="1088" b="1" i="1" spc="-3" dirty="0">
                <a:solidFill>
                  <a:srgbClr val="FFFFFF"/>
                </a:solidFill>
                <a:latin typeface="Georgia"/>
                <a:cs typeface="Georgia"/>
              </a:rPr>
              <a:t>прод</a:t>
            </a:r>
            <a:r>
              <a:rPr sz="1088" b="1" i="1" spc="-7" dirty="0">
                <a:solidFill>
                  <a:srgbClr val="FFFFFF"/>
                </a:solidFill>
                <a:latin typeface="Georgia"/>
                <a:cs typeface="Georgia"/>
              </a:rPr>
              <a:t>укта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FF2AB2F-4006-BF6C-C630-71804FEE6BB2}"/>
              </a:ext>
            </a:extLst>
          </p:cNvPr>
          <p:cNvSpPr txBox="1"/>
          <p:nvPr/>
        </p:nvSpPr>
        <p:spPr>
          <a:xfrm>
            <a:off x="5556461" y="1909876"/>
            <a:ext cx="761808" cy="36779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lnSpc>
                <a:spcPts val="1398"/>
              </a:lnSpc>
              <a:spcBef>
                <a:spcPts val="68"/>
              </a:spcBef>
            </a:pPr>
            <a:r>
              <a:rPr sz="1224" i="1" dirty="0">
                <a:latin typeface="Georgia"/>
                <a:cs typeface="Georgia"/>
              </a:rPr>
              <a:t>Владелец</a:t>
            </a:r>
            <a:endParaRPr sz="1224">
              <a:latin typeface="Georgia"/>
              <a:cs typeface="Georgia"/>
            </a:endParaRPr>
          </a:p>
          <a:p>
            <a:pPr marL="8637">
              <a:lnSpc>
                <a:spcPts val="1398"/>
              </a:lnSpc>
            </a:pPr>
            <a:r>
              <a:rPr sz="1224" i="1" spc="-7" dirty="0">
                <a:latin typeface="Georgia"/>
                <a:cs typeface="Georgia"/>
              </a:rPr>
              <a:t>п</a:t>
            </a:r>
            <a:r>
              <a:rPr sz="1224" i="1" spc="-3" dirty="0">
                <a:latin typeface="Georgia"/>
                <a:cs typeface="Georgia"/>
              </a:rPr>
              <a:t>р</a:t>
            </a:r>
            <a:r>
              <a:rPr sz="1224" i="1" spc="3" dirty="0">
                <a:latin typeface="Georgia"/>
                <a:cs typeface="Georgia"/>
              </a:rPr>
              <a:t>о</a:t>
            </a:r>
            <a:r>
              <a:rPr sz="1224" i="1" spc="-3" dirty="0">
                <a:latin typeface="Georgia"/>
                <a:cs typeface="Georgia"/>
              </a:rPr>
              <a:t>дукта</a:t>
            </a:r>
            <a:endParaRPr sz="1224">
              <a:latin typeface="Georgia"/>
              <a:cs typeface="Georgi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B6A536D-D212-32B4-F782-0E1CFE74EBBD}"/>
              </a:ext>
            </a:extLst>
          </p:cNvPr>
          <p:cNvSpPr txBox="1"/>
          <p:nvPr/>
        </p:nvSpPr>
        <p:spPr>
          <a:xfrm>
            <a:off x="6436255" y="3508757"/>
            <a:ext cx="592086" cy="363515"/>
          </a:xfrm>
          <a:prstGeom prst="rect">
            <a:avLst/>
          </a:prstGeom>
        </p:spPr>
        <p:txBody>
          <a:bodyPr vert="horz" wrap="square" lIns="0" tIns="29799" rIns="0" bIns="0" rtlCol="0">
            <a:spAutoFit/>
          </a:bodyPr>
          <a:lstStyle/>
          <a:p>
            <a:pPr marL="8637" marR="3455">
              <a:lnSpc>
                <a:spcPts val="1319"/>
              </a:lnSpc>
              <a:spcBef>
                <a:spcPts val="235"/>
              </a:spcBef>
            </a:pPr>
            <a:r>
              <a:rPr sz="1224" i="1" spc="-3" dirty="0">
                <a:latin typeface="Georgia"/>
                <a:cs typeface="Georgia"/>
              </a:rPr>
              <a:t>Скрам-  </a:t>
            </a:r>
            <a:r>
              <a:rPr sz="1224" i="1" dirty="0">
                <a:latin typeface="Georgia"/>
                <a:cs typeface="Georgia"/>
              </a:rPr>
              <a:t>мастер</a:t>
            </a:r>
            <a:endParaRPr sz="1224">
              <a:latin typeface="Georgia"/>
              <a:cs typeface="Georgia"/>
            </a:endParaRP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FF580E73-07B7-9005-0FCC-AB8E8F31E9E2}"/>
              </a:ext>
            </a:extLst>
          </p:cNvPr>
          <p:cNvSpPr txBox="1"/>
          <p:nvPr/>
        </p:nvSpPr>
        <p:spPr>
          <a:xfrm>
            <a:off x="1294292" y="3508757"/>
            <a:ext cx="925916" cy="363515"/>
          </a:xfrm>
          <a:prstGeom prst="rect">
            <a:avLst/>
          </a:prstGeom>
        </p:spPr>
        <p:txBody>
          <a:bodyPr vert="horz" wrap="square" lIns="0" tIns="29799" rIns="0" bIns="0" rtlCol="0">
            <a:spAutoFit/>
          </a:bodyPr>
          <a:lstStyle/>
          <a:p>
            <a:pPr marL="8637" marR="3455">
              <a:lnSpc>
                <a:spcPts val="1319"/>
              </a:lnSpc>
              <a:spcBef>
                <a:spcPts val="235"/>
              </a:spcBef>
            </a:pPr>
            <a:r>
              <a:rPr sz="1224" i="1" dirty="0">
                <a:latin typeface="Georgia"/>
                <a:cs typeface="Georgia"/>
              </a:rPr>
              <a:t>Команда  </a:t>
            </a:r>
            <a:r>
              <a:rPr sz="1224" i="1" spc="-3" dirty="0">
                <a:latin typeface="Georgia"/>
                <a:cs typeface="Georgia"/>
              </a:rPr>
              <a:t>раз</a:t>
            </a:r>
            <a:r>
              <a:rPr sz="1224" i="1" spc="3" dirty="0">
                <a:latin typeface="Georgia"/>
                <a:cs typeface="Georgia"/>
              </a:rPr>
              <a:t>р</a:t>
            </a:r>
            <a:r>
              <a:rPr sz="1224" i="1" dirty="0">
                <a:latin typeface="Georgia"/>
                <a:cs typeface="Georgia"/>
              </a:rPr>
              <a:t>аб</a:t>
            </a:r>
            <a:r>
              <a:rPr sz="1224" i="1" spc="-7" dirty="0">
                <a:latin typeface="Georgia"/>
                <a:cs typeface="Georgia"/>
              </a:rPr>
              <a:t>о</a:t>
            </a:r>
            <a:r>
              <a:rPr sz="1224" i="1" spc="-3" dirty="0">
                <a:latin typeface="Georgia"/>
                <a:cs typeface="Georgia"/>
              </a:rPr>
              <a:t>тки</a:t>
            </a:r>
            <a:endParaRPr sz="1224">
              <a:latin typeface="Georgia"/>
              <a:cs typeface="Georgia"/>
            </a:endParaRPr>
          </a:p>
        </p:txBody>
      </p:sp>
      <p:sp>
        <p:nvSpPr>
          <p:cNvPr id="9" name="object 10">
            <a:extLst>
              <a:ext uri="{FF2B5EF4-FFF2-40B4-BE49-F238E27FC236}">
                <a16:creationId xmlns:a16="http://schemas.microsoft.com/office/drawing/2014/main" id="{CD902708-5724-6EE2-AE2E-07231527A6A0}"/>
              </a:ext>
            </a:extLst>
          </p:cNvPr>
          <p:cNvSpPr/>
          <p:nvPr/>
        </p:nvSpPr>
        <p:spPr>
          <a:xfrm>
            <a:off x="3951741" y="1958711"/>
            <a:ext cx="644686" cy="595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0" name="object 11">
            <a:extLst>
              <a:ext uri="{FF2B5EF4-FFF2-40B4-BE49-F238E27FC236}">
                <a16:creationId xmlns:a16="http://schemas.microsoft.com/office/drawing/2014/main" id="{93B95E70-598A-4AA7-14F1-2A94ACCD1B2D}"/>
              </a:ext>
            </a:extLst>
          </p:cNvPr>
          <p:cNvSpPr/>
          <p:nvPr/>
        </p:nvSpPr>
        <p:spPr>
          <a:xfrm>
            <a:off x="4665872" y="3206625"/>
            <a:ext cx="898709" cy="898709"/>
          </a:xfrm>
          <a:custGeom>
            <a:avLst/>
            <a:gdLst/>
            <a:ahLst/>
            <a:cxnLst/>
            <a:rect l="l" t="t" r="r" b="b"/>
            <a:pathLst>
              <a:path w="1321434" h="1321435">
                <a:moveTo>
                  <a:pt x="660654" y="0"/>
                </a:moveTo>
                <a:lnTo>
                  <a:pt x="613472" y="1658"/>
                </a:lnTo>
                <a:lnTo>
                  <a:pt x="567186" y="6560"/>
                </a:lnTo>
                <a:lnTo>
                  <a:pt x="521907" y="14593"/>
                </a:lnTo>
                <a:lnTo>
                  <a:pt x="477747" y="25646"/>
                </a:lnTo>
                <a:lnTo>
                  <a:pt x="434818" y="39606"/>
                </a:lnTo>
                <a:lnTo>
                  <a:pt x="393232" y="56362"/>
                </a:lnTo>
                <a:lnTo>
                  <a:pt x="353100" y="75802"/>
                </a:lnTo>
                <a:lnTo>
                  <a:pt x="314534" y="97814"/>
                </a:lnTo>
                <a:lnTo>
                  <a:pt x="277645" y="122287"/>
                </a:lnTo>
                <a:lnTo>
                  <a:pt x="242547" y="149108"/>
                </a:lnTo>
                <a:lnTo>
                  <a:pt x="209350" y="178167"/>
                </a:lnTo>
                <a:lnTo>
                  <a:pt x="178167" y="209350"/>
                </a:lnTo>
                <a:lnTo>
                  <a:pt x="149108" y="242547"/>
                </a:lnTo>
                <a:lnTo>
                  <a:pt x="122287" y="277645"/>
                </a:lnTo>
                <a:lnTo>
                  <a:pt x="97814" y="314534"/>
                </a:lnTo>
                <a:lnTo>
                  <a:pt x="75802" y="353100"/>
                </a:lnTo>
                <a:lnTo>
                  <a:pt x="56362" y="393232"/>
                </a:lnTo>
                <a:lnTo>
                  <a:pt x="39606" y="434818"/>
                </a:lnTo>
                <a:lnTo>
                  <a:pt x="25646" y="477747"/>
                </a:lnTo>
                <a:lnTo>
                  <a:pt x="14593" y="521907"/>
                </a:lnTo>
                <a:lnTo>
                  <a:pt x="6560" y="567186"/>
                </a:lnTo>
                <a:lnTo>
                  <a:pt x="1658" y="613472"/>
                </a:lnTo>
                <a:lnTo>
                  <a:pt x="0" y="660654"/>
                </a:lnTo>
                <a:lnTo>
                  <a:pt x="1658" y="707835"/>
                </a:lnTo>
                <a:lnTo>
                  <a:pt x="6560" y="754121"/>
                </a:lnTo>
                <a:lnTo>
                  <a:pt x="14593" y="799400"/>
                </a:lnTo>
                <a:lnTo>
                  <a:pt x="25646" y="843560"/>
                </a:lnTo>
                <a:lnTo>
                  <a:pt x="39606" y="886489"/>
                </a:lnTo>
                <a:lnTo>
                  <a:pt x="56362" y="928075"/>
                </a:lnTo>
                <a:lnTo>
                  <a:pt x="75802" y="968207"/>
                </a:lnTo>
                <a:lnTo>
                  <a:pt x="97814" y="1006773"/>
                </a:lnTo>
                <a:lnTo>
                  <a:pt x="122287" y="1043662"/>
                </a:lnTo>
                <a:lnTo>
                  <a:pt x="149108" y="1078760"/>
                </a:lnTo>
                <a:lnTo>
                  <a:pt x="178167" y="1111957"/>
                </a:lnTo>
                <a:lnTo>
                  <a:pt x="209350" y="1143140"/>
                </a:lnTo>
                <a:lnTo>
                  <a:pt x="242547" y="1172199"/>
                </a:lnTo>
                <a:lnTo>
                  <a:pt x="277645" y="1199020"/>
                </a:lnTo>
                <a:lnTo>
                  <a:pt x="314534" y="1223493"/>
                </a:lnTo>
                <a:lnTo>
                  <a:pt x="353100" y="1245505"/>
                </a:lnTo>
                <a:lnTo>
                  <a:pt x="393232" y="1264945"/>
                </a:lnTo>
                <a:lnTo>
                  <a:pt x="434818" y="1281701"/>
                </a:lnTo>
                <a:lnTo>
                  <a:pt x="477747" y="1295661"/>
                </a:lnTo>
                <a:lnTo>
                  <a:pt x="521907" y="1306714"/>
                </a:lnTo>
                <a:lnTo>
                  <a:pt x="567186" y="1314747"/>
                </a:lnTo>
                <a:lnTo>
                  <a:pt x="613472" y="1319649"/>
                </a:lnTo>
                <a:lnTo>
                  <a:pt x="660654" y="1321308"/>
                </a:lnTo>
                <a:lnTo>
                  <a:pt x="707835" y="1319649"/>
                </a:lnTo>
                <a:lnTo>
                  <a:pt x="754121" y="1314747"/>
                </a:lnTo>
                <a:lnTo>
                  <a:pt x="799400" y="1306714"/>
                </a:lnTo>
                <a:lnTo>
                  <a:pt x="843560" y="1295661"/>
                </a:lnTo>
                <a:lnTo>
                  <a:pt x="886489" y="1281701"/>
                </a:lnTo>
                <a:lnTo>
                  <a:pt x="928075" y="1264945"/>
                </a:lnTo>
                <a:lnTo>
                  <a:pt x="968207" y="1245505"/>
                </a:lnTo>
                <a:lnTo>
                  <a:pt x="1006773" y="1223493"/>
                </a:lnTo>
                <a:lnTo>
                  <a:pt x="1043662" y="1199020"/>
                </a:lnTo>
                <a:lnTo>
                  <a:pt x="1078760" y="1172199"/>
                </a:lnTo>
                <a:lnTo>
                  <a:pt x="1111957" y="1143140"/>
                </a:lnTo>
                <a:lnTo>
                  <a:pt x="1143140" y="1111957"/>
                </a:lnTo>
                <a:lnTo>
                  <a:pt x="1172199" y="1078760"/>
                </a:lnTo>
                <a:lnTo>
                  <a:pt x="1199020" y="1043662"/>
                </a:lnTo>
                <a:lnTo>
                  <a:pt x="1223493" y="1006773"/>
                </a:lnTo>
                <a:lnTo>
                  <a:pt x="1245505" y="968207"/>
                </a:lnTo>
                <a:lnTo>
                  <a:pt x="1264945" y="928075"/>
                </a:lnTo>
                <a:lnTo>
                  <a:pt x="1281701" y="886489"/>
                </a:lnTo>
                <a:lnTo>
                  <a:pt x="1295661" y="843560"/>
                </a:lnTo>
                <a:lnTo>
                  <a:pt x="1306714" y="799400"/>
                </a:lnTo>
                <a:lnTo>
                  <a:pt x="1314747" y="754121"/>
                </a:lnTo>
                <a:lnTo>
                  <a:pt x="1319649" y="707835"/>
                </a:lnTo>
                <a:lnTo>
                  <a:pt x="1321308" y="660654"/>
                </a:lnTo>
                <a:lnTo>
                  <a:pt x="1319649" y="613472"/>
                </a:lnTo>
                <a:lnTo>
                  <a:pt x="1314747" y="567186"/>
                </a:lnTo>
                <a:lnTo>
                  <a:pt x="1306714" y="521907"/>
                </a:lnTo>
                <a:lnTo>
                  <a:pt x="1295661" y="477747"/>
                </a:lnTo>
                <a:lnTo>
                  <a:pt x="1281701" y="434818"/>
                </a:lnTo>
                <a:lnTo>
                  <a:pt x="1264945" y="393232"/>
                </a:lnTo>
                <a:lnTo>
                  <a:pt x="1245505" y="353100"/>
                </a:lnTo>
                <a:lnTo>
                  <a:pt x="1223493" y="314534"/>
                </a:lnTo>
                <a:lnTo>
                  <a:pt x="1199020" y="277645"/>
                </a:lnTo>
                <a:lnTo>
                  <a:pt x="1172199" y="242547"/>
                </a:lnTo>
                <a:lnTo>
                  <a:pt x="1143140" y="209350"/>
                </a:lnTo>
                <a:lnTo>
                  <a:pt x="1111957" y="178167"/>
                </a:lnTo>
                <a:lnTo>
                  <a:pt x="1078760" y="149108"/>
                </a:lnTo>
                <a:lnTo>
                  <a:pt x="1043662" y="122287"/>
                </a:lnTo>
                <a:lnTo>
                  <a:pt x="1006773" y="97814"/>
                </a:lnTo>
                <a:lnTo>
                  <a:pt x="968207" y="75802"/>
                </a:lnTo>
                <a:lnTo>
                  <a:pt x="928075" y="56362"/>
                </a:lnTo>
                <a:lnTo>
                  <a:pt x="886489" y="39606"/>
                </a:lnTo>
                <a:lnTo>
                  <a:pt x="843560" y="25646"/>
                </a:lnTo>
                <a:lnTo>
                  <a:pt x="799400" y="14593"/>
                </a:lnTo>
                <a:lnTo>
                  <a:pt x="754121" y="6560"/>
                </a:lnTo>
                <a:lnTo>
                  <a:pt x="707835" y="1658"/>
                </a:lnTo>
                <a:lnTo>
                  <a:pt x="66065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1" name="object 12">
            <a:extLst>
              <a:ext uri="{FF2B5EF4-FFF2-40B4-BE49-F238E27FC236}">
                <a16:creationId xmlns:a16="http://schemas.microsoft.com/office/drawing/2014/main" id="{1A6EEFA4-32C3-A1B2-128E-385F7977EB2B}"/>
              </a:ext>
            </a:extLst>
          </p:cNvPr>
          <p:cNvSpPr/>
          <p:nvPr/>
        </p:nvSpPr>
        <p:spPr>
          <a:xfrm>
            <a:off x="4665872" y="3206625"/>
            <a:ext cx="898709" cy="898709"/>
          </a:xfrm>
          <a:custGeom>
            <a:avLst/>
            <a:gdLst/>
            <a:ahLst/>
            <a:cxnLst/>
            <a:rect l="l" t="t" r="r" b="b"/>
            <a:pathLst>
              <a:path w="1321434" h="1321435">
                <a:moveTo>
                  <a:pt x="0" y="660654"/>
                </a:moveTo>
                <a:lnTo>
                  <a:pt x="1658" y="613472"/>
                </a:lnTo>
                <a:lnTo>
                  <a:pt x="6560" y="567186"/>
                </a:lnTo>
                <a:lnTo>
                  <a:pt x="14593" y="521907"/>
                </a:lnTo>
                <a:lnTo>
                  <a:pt x="25646" y="477747"/>
                </a:lnTo>
                <a:lnTo>
                  <a:pt x="39606" y="434818"/>
                </a:lnTo>
                <a:lnTo>
                  <a:pt x="56362" y="393232"/>
                </a:lnTo>
                <a:lnTo>
                  <a:pt x="75802" y="353100"/>
                </a:lnTo>
                <a:lnTo>
                  <a:pt x="97814" y="314534"/>
                </a:lnTo>
                <a:lnTo>
                  <a:pt x="122287" y="277645"/>
                </a:lnTo>
                <a:lnTo>
                  <a:pt x="149108" y="242547"/>
                </a:lnTo>
                <a:lnTo>
                  <a:pt x="178167" y="209350"/>
                </a:lnTo>
                <a:lnTo>
                  <a:pt x="209350" y="178167"/>
                </a:lnTo>
                <a:lnTo>
                  <a:pt x="242547" y="149108"/>
                </a:lnTo>
                <a:lnTo>
                  <a:pt x="277645" y="122287"/>
                </a:lnTo>
                <a:lnTo>
                  <a:pt x="314534" y="97814"/>
                </a:lnTo>
                <a:lnTo>
                  <a:pt x="353100" y="75802"/>
                </a:lnTo>
                <a:lnTo>
                  <a:pt x="393232" y="56362"/>
                </a:lnTo>
                <a:lnTo>
                  <a:pt x="434818" y="39606"/>
                </a:lnTo>
                <a:lnTo>
                  <a:pt x="477747" y="25646"/>
                </a:lnTo>
                <a:lnTo>
                  <a:pt x="521907" y="14593"/>
                </a:lnTo>
                <a:lnTo>
                  <a:pt x="567186" y="6560"/>
                </a:lnTo>
                <a:lnTo>
                  <a:pt x="613472" y="1658"/>
                </a:lnTo>
                <a:lnTo>
                  <a:pt x="660654" y="0"/>
                </a:lnTo>
                <a:lnTo>
                  <a:pt x="707835" y="1658"/>
                </a:lnTo>
                <a:lnTo>
                  <a:pt x="754121" y="6560"/>
                </a:lnTo>
                <a:lnTo>
                  <a:pt x="799400" y="14593"/>
                </a:lnTo>
                <a:lnTo>
                  <a:pt x="843560" y="25646"/>
                </a:lnTo>
                <a:lnTo>
                  <a:pt x="886489" y="39606"/>
                </a:lnTo>
                <a:lnTo>
                  <a:pt x="928075" y="56362"/>
                </a:lnTo>
                <a:lnTo>
                  <a:pt x="968207" y="75802"/>
                </a:lnTo>
                <a:lnTo>
                  <a:pt x="1006773" y="97814"/>
                </a:lnTo>
                <a:lnTo>
                  <a:pt x="1043662" y="122287"/>
                </a:lnTo>
                <a:lnTo>
                  <a:pt x="1078760" y="149108"/>
                </a:lnTo>
                <a:lnTo>
                  <a:pt x="1111957" y="178167"/>
                </a:lnTo>
                <a:lnTo>
                  <a:pt x="1143140" y="209350"/>
                </a:lnTo>
                <a:lnTo>
                  <a:pt x="1172199" y="242547"/>
                </a:lnTo>
                <a:lnTo>
                  <a:pt x="1199020" y="277645"/>
                </a:lnTo>
                <a:lnTo>
                  <a:pt x="1223493" y="314534"/>
                </a:lnTo>
                <a:lnTo>
                  <a:pt x="1245505" y="353100"/>
                </a:lnTo>
                <a:lnTo>
                  <a:pt x="1264945" y="393232"/>
                </a:lnTo>
                <a:lnTo>
                  <a:pt x="1281701" y="434818"/>
                </a:lnTo>
                <a:lnTo>
                  <a:pt x="1295661" y="477747"/>
                </a:lnTo>
                <a:lnTo>
                  <a:pt x="1306714" y="521907"/>
                </a:lnTo>
                <a:lnTo>
                  <a:pt x="1314747" y="567186"/>
                </a:lnTo>
                <a:lnTo>
                  <a:pt x="1319649" y="613472"/>
                </a:lnTo>
                <a:lnTo>
                  <a:pt x="1321308" y="660654"/>
                </a:lnTo>
                <a:lnTo>
                  <a:pt x="1319649" y="707835"/>
                </a:lnTo>
                <a:lnTo>
                  <a:pt x="1314747" y="754121"/>
                </a:lnTo>
                <a:lnTo>
                  <a:pt x="1306714" y="799400"/>
                </a:lnTo>
                <a:lnTo>
                  <a:pt x="1295661" y="843560"/>
                </a:lnTo>
                <a:lnTo>
                  <a:pt x="1281701" y="886489"/>
                </a:lnTo>
                <a:lnTo>
                  <a:pt x="1264945" y="928075"/>
                </a:lnTo>
                <a:lnTo>
                  <a:pt x="1245505" y="968207"/>
                </a:lnTo>
                <a:lnTo>
                  <a:pt x="1223493" y="1006773"/>
                </a:lnTo>
                <a:lnTo>
                  <a:pt x="1199020" y="1043662"/>
                </a:lnTo>
                <a:lnTo>
                  <a:pt x="1172199" y="1078760"/>
                </a:lnTo>
                <a:lnTo>
                  <a:pt x="1143140" y="1111957"/>
                </a:lnTo>
                <a:lnTo>
                  <a:pt x="1111957" y="1143140"/>
                </a:lnTo>
                <a:lnTo>
                  <a:pt x="1078760" y="1172199"/>
                </a:lnTo>
                <a:lnTo>
                  <a:pt x="1043662" y="1199020"/>
                </a:lnTo>
                <a:lnTo>
                  <a:pt x="1006773" y="1223493"/>
                </a:lnTo>
                <a:lnTo>
                  <a:pt x="968207" y="1245505"/>
                </a:lnTo>
                <a:lnTo>
                  <a:pt x="928075" y="1264945"/>
                </a:lnTo>
                <a:lnTo>
                  <a:pt x="886489" y="1281701"/>
                </a:lnTo>
                <a:lnTo>
                  <a:pt x="843560" y="1295661"/>
                </a:lnTo>
                <a:lnTo>
                  <a:pt x="799400" y="1306714"/>
                </a:lnTo>
                <a:lnTo>
                  <a:pt x="754121" y="1314747"/>
                </a:lnTo>
                <a:lnTo>
                  <a:pt x="707835" y="1319649"/>
                </a:lnTo>
                <a:lnTo>
                  <a:pt x="660654" y="1321308"/>
                </a:lnTo>
                <a:lnTo>
                  <a:pt x="613472" y="1319649"/>
                </a:lnTo>
                <a:lnTo>
                  <a:pt x="567186" y="1314747"/>
                </a:lnTo>
                <a:lnTo>
                  <a:pt x="521907" y="1306714"/>
                </a:lnTo>
                <a:lnTo>
                  <a:pt x="477747" y="1295661"/>
                </a:lnTo>
                <a:lnTo>
                  <a:pt x="434818" y="1281701"/>
                </a:lnTo>
                <a:lnTo>
                  <a:pt x="393232" y="1264945"/>
                </a:lnTo>
                <a:lnTo>
                  <a:pt x="353100" y="1245505"/>
                </a:lnTo>
                <a:lnTo>
                  <a:pt x="314534" y="1223493"/>
                </a:lnTo>
                <a:lnTo>
                  <a:pt x="277645" y="1199020"/>
                </a:lnTo>
                <a:lnTo>
                  <a:pt x="242547" y="1172199"/>
                </a:lnTo>
                <a:lnTo>
                  <a:pt x="209350" y="1143140"/>
                </a:lnTo>
                <a:lnTo>
                  <a:pt x="178167" y="1111957"/>
                </a:lnTo>
                <a:lnTo>
                  <a:pt x="149108" y="1078760"/>
                </a:lnTo>
                <a:lnTo>
                  <a:pt x="122287" y="1043662"/>
                </a:lnTo>
                <a:lnTo>
                  <a:pt x="97814" y="1006773"/>
                </a:lnTo>
                <a:lnTo>
                  <a:pt x="75802" y="968207"/>
                </a:lnTo>
                <a:lnTo>
                  <a:pt x="56362" y="928075"/>
                </a:lnTo>
                <a:lnTo>
                  <a:pt x="39606" y="886489"/>
                </a:lnTo>
                <a:lnTo>
                  <a:pt x="25646" y="843560"/>
                </a:lnTo>
                <a:lnTo>
                  <a:pt x="14593" y="799400"/>
                </a:lnTo>
                <a:lnTo>
                  <a:pt x="6560" y="754121"/>
                </a:lnTo>
                <a:lnTo>
                  <a:pt x="1658" y="707835"/>
                </a:lnTo>
                <a:lnTo>
                  <a:pt x="0" y="66065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C98BC93F-3447-2E1D-6B33-DBA0BC21D6A4}"/>
              </a:ext>
            </a:extLst>
          </p:cNvPr>
          <p:cNvSpPr/>
          <p:nvPr/>
        </p:nvSpPr>
        <p:spPr>
          <a:xfrm>
            <a:off x="4807868" y="3345513"/>
            <a:ext cx="560732" cy="621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3" name="object 14">
            <a:extLst>
              <a:ext uri="{FF2B5EF4-FFF2-40B4-BE49-F238E27FC236}">
                <a16:creationId xmlns:a16="http://schemas.microsoft.com/office/drawing/2014/main" id="{3C2AC909-F01E-AD21-B7B3-3788E5C046BA}"/>
              </a:ext>
            </a:extLst>
          </p:cNvPr>
          <p:cNvSpPr/>
          <p:nvPr/>
        </p:nvSpPr>
        <p:spPr>
          <a:xfrm>
            <a:off x="2965018" y="3193151"/>
            <a:ext cx="898709" cy="898709"/>
          </a:xfrm>
          <a:custGeom>
            <a:avLst/>
            <a:gdLst/>
            <a:ahLst/>
            <a:cxnLst/>
            <a:rect l="l" t="t" r="r" b="b"/>
            <a:pathLst>
              <a:path w="1321435" h="1321435">
                <a:moveTo>
                  <a:pt x="660653" y="0"/>
                </a:moveTo>
                <a:lnTo>
                  <a:pt x="613472" y="1658"/>
                </a:lnTo>
                <a:lnTo>
                  <a:pt x="567186" y="6560"/>
                </a:lnTo>
                <a:lnTo>
                  <a:pt x="521907" y="14593"/>
                </a:lnTo>
                <a:lnTo>
                  <a:pt x="477747" y="25646"/>
                </a:lnTo>
                <a:lnTo>
                  <a:pt x="434818" y="39606"/>
                </a:lnTo>
                <a:lnTo>
                  <a:pt x="393232" y="56362"/>
                </a:lnTo>
                <a:lnTo>
                  <a:pt x="353100" y="75802"/>
                </a:lnTo>
                <a:lnTo>
                  <a:pt x="314534" y="97814"/>
                </a:lnTo>
                <a:lnTo>
                  <a:pt x="277645" y="122287"/>
                </a:lnTo>
                <a:lnTo>
                  <a:pt x="242547" y="149108"/>
                </a:lnTo>
                <a:lnTo>
                  <a:pt x="209350" y="178167"/>
                </a:lnTo>
                <a:lnTo>
                  <a:pt x="178167" y="209350"/>
                </a:lnTo>
                <a:lnTo>
                  <a:pt x="149108" y="242547"/>
                </a:lnTo>
                <a:lnTo>
                  <a:pt x="122287" y="277645"/>
                </a:lnTo>
                <a:lnTo>
                  <a:pt x="97814" y="314534"/>
                </a:lnTo>
                <a:lnTo>
                  <a:pt x="75802" y="353100"/>
                </a:lnTo>
                <a:lnTo>
                  <a:pt x="56362" y="393232"/>
                </a:lnTo>
                <a:lnTo>
                  <a:pt x="39606" y="434818"/>
                </a:lnTo>
                <a:lnTo>
                  <a:pt x="25646" y="477747"/>
                </a:lnTo>
                <a:lnTo>
                  <a:pt x="14593" y="521907"/>
                </a:lnTo>
                <a:lnTo>
                  <a:pt x="6560" y="567186"/>
                </a:lnTo>
                <a:lnTo>
                  <a:pt x="1658" y="613472"/>
                </a:lnTo>
                <a:lnTo>
                  <a:pt x="0" y="660654"/>
                </a:lnTo>
                <a:lnTo>
                  <a:pt x="1658" y="707835"/>
                </a:lnTo>
                <a:lnTo>
                  <a:pt x="6560" y="754121"/>
                </a:lnTo>
                <a:lnTo>
                  <a:pt x="14593" y="799400"/>
                </a:lnTo>
                <a:lnTo>
                  <a:pt x="25646" y="843560"/>
                </a:lnTo>
                <a:lnTo>
                  <a:pt x="39606" y="886489"/>
                </a:lnTo>
                <a:lnTo>
                  <a:pt x="56362" y="928075"/>
                </a:lnTo>
                <a:lnTo>
                  <a:pt x="75802" y="968207"/>
                </a:lnTo>
                <a:lnTo>
                  <a:pt x="97814" y="1006773"/>
                </a:lnTo>
                <a:lnTo>
                  <a:pt x="122287" y="1043662"/>
                </a:lnTo>
                <a:lnTo>
                  <a:pt x="149108" y="1078760"/>
                </a:lnTo>
                <a:lnTo>
                  <a:pt x="178167" y="1111957"/>
                </a:lnTo>
                <a:lnTo>
                  <a:pt x="209350" y="1143140"/>
                </a:lnTo>
                <a:lnTo>
                  <a:pt x="242547" y="1172199"/>
                </a:lnTo>
                <a:lnTo>
                  <a:pt x="277645" y="1199020"/>
                </a:lnTo>
                <a:lnTo>
                  <a:pt x="314534" y="1223493"/>
                </a:lnTo>
                <a:lnTo>
                  <a:pt x="353100" y="1245505"/>
                </a:lnTo>
                <a:lnTo>
                  <a:pt x="393232" y="1264945"/>
                </a:lnTo>
                <a:lnTo>
                  <a:pt x="434818" y="1281701"/>
                </a:lnTo>
                <a:lnTo>
                  <a:pt x="477747" y="1295661"/>
                </a:lnTo>
                <a:lnTo>
                  <a:pt x="521907" y="1306714"/>
                </a:lnTo>
                <a:lnTo>
                  <a:pt x="567186" y="1314747"/>
                </a:lnTo>
                <a:lnTo>
                  <a:pt x="613472" y="1319649"/>
                </a:lnTo>
                <a:lnTo>
                  <a:pt x="660653" y="1321308"/>
                </a:lnTo>
                <a:lnTo>
                  <a:pt x="707835" y="1319649"/>
                </a:lnTo>
                <a:lnTo>
                  <a:pt x="754121" y="1314747"/>
                </a:lnTo>
                <a:lnTo>
                  <a:pt x="799400" y="1306714"/>
                </a:lnTo>
                <a:lnTo>
                  <a:pt x="843560" y="1295661"/>
                </a:lnTo>
                <a:lnTo>
                  <a:pt x="886489" y="1281701"/>
                </a:lnTo>
                <a:lnTo>
                  <a:pt x="928075" y="1264945"/>
                </a:lnTo>
                <a:lnTo>
                  <a:pt x="968207" y="1245505"/>
                </a:lnTo>
                <a:lnTo>
                  <a:pt x="1006773" y="1223493"/>
                </a:lnTo>
                <a:lnTo>
                  <a:pt x="1043662" y="1199020"/>
                </a:lnTo>
                <a:lnTo>
                  <a:pt x="1078760" y="1172199"/>
                </a:lnTo>
                <a:lnTo>
                  <a:pt x="1111957" y="1143140"/>
                </a:lnTo>
                <a:lnTo>
                  <a:pt x="1143140" y="1111957"/>
                </a:lnTo>
                <a:lnTo>
                  <a:pt x="1172199" y="1078760"/>
                </a:lnTo>
                <a:lnTo>
                  <a:pt x="1199020" y="1043662"/>
                </a:lnTo>
                <a:lnTo>
                  <a:pt x="1223493" y="1006773"/>
                </a:lnTo>
                <a:lnTo>
                  <a:pt x="1245505" y="968207"/>
                </a:lnTo>
                <a:lnTo>
                  <a:pt x="1264945" y="928075"/>
                </a:lnTo>
                <a:lnTo>
                  <a:pt x="1281701" y="886489"/>
                </a:lnTo>
                <a:lnTo>
                  <a:pt x="1295661" y="843560"/>
                </a:lnTo>
                <a:lnTo>
                  <a:pt x="1306714" y="799400"/>
                </a:lnTo>
                <a:lnTo>
                  <a:pt x="1314747" y="754121"/>
                </a:lnTo>
                <a:lnTo>
                  <a:pt x="1319649" y="707835"/>
                </a:lnTo>
                <a:lnTo>
                  <a:pt x="1321308" y="660654"/>
                </a:lnTo>
                <a:lnTo>
                  <a:pt x="1319649" y="613472"/>
                </a:lnTo>
                <a:lnTo>
                  <a:pt x="1314747" y="567186"/>
                </a:lnTo>
                <a:lnTo>
                  <a:pt x="1306714" y="521907"/>
                </a:lnTo>
                <a:lnTo>
                  <a:pt x="1295661" y="477747"/>
                </a:lnTo>
                <a:lnTo>
                  <a:pt x="1281701" y="434818"/>
                </a:lnTo>
                <a:lnTo>
                  <a:pt x="1264945" y="393232"/>
                </a:lnTo>
                <a:lnTo>
                  <a:pt x="1245505" y="353100"/>
                </a:lnTo>
                <a:lnTo>
                  <a:pt x="1223493" y="314534"/>
                </a:lnTo>
                <a:lnTo>
                  <a:pt x="1199020" y="277645"/>
                </a:lnTo>
                <a:lnTo>
                  <a:pt x="1172199" y="242547"/>
                </a:lnTo>
                <a:lnTo>
                  <a:pt x="1143140" y="209350"/>
                </a:lnTo>
                <a:lnTo>
                  <a:pt x="1111957" y="178167"/>
                </a:lnTo>
                <a:lnTo>
                  <a:pt x="1078760" y="149108"/>
                </a:lnTo>
                <a:lnTo>
                  <a:pt x="1043662" y="122287"/>
                </a:lnTo>
                <a:lnTo>
                  <a:pt x="1006773" y="97814"/>
                </a:lnTo>
                <a:lnTo>
                  <a:pt x="968207" y="75802"/>
                </a:lnTo>
                <a:lnTo>
                  <a:pt x="928075" y="56362"/>
                </a:lnTo>
                <a:lnTo>
                  <a:pt x="886489" y="39606"/>
                </a:lnTo>
                <a:lnTo>
                  <a:pt x="843560" y="25646"/>
                </a:lnTo>
                <a:lnTo>
                  <a:pt x="799400" y="14593"/>
                </a:lnTo>
                <a:lnTo>
                  <a:pt x="754121" y="6560"/>
                </a:lnTo>
                <a:lnTo>
                  <a:pt x="707835" y="1658"/>
                </a:lnTo>
                <a:lnTo>
                  <a:pt x="6606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892864AB-AF2D-DC2B-3780-679DFBE89444}"/>
              </a:ext>
            </a:extLst>
          </p:cNvPr>
          <p:cNvSpPr/>
          <p:nvPr/>
        </p:nvSpPr>
        <p:spPr>
          <a:xfrm>
            <a:off x="2965018" y="3193151"/>
            <a:ext cx="898709" cy="898709"/>
          </a:xfrm>
          <a:custGeom>
            <a:avLst/>
            <a:gdLst/>
            <a:ahLst/>
            <a:cxnLst/>
            <a:rect l="l" t="t" r="r" b="b"/>
            <a:pathLst>
              <a:path w="1321435" h="1321435">
                <a:moveTo>
                  <a:pt x="0" y="660654"/>
                </a:moveTo>
                <a:lnTo>
                  <a:pt x="1658" y="613472"/>
                </a:lnTo>
                <a:lnTo>
                  <a:pt x="6560" y="567186"/>
                </a:lnTo>
                <a:lnTo>
                  <a:pt x="14593" y="521907"/>
                </a:lnTo>
                <a:lnTo>
                  <a:pt x="25646" y="477747"/>
                </a:lnTo>
                <a:lnTo>
                  <a:pt x="39606" y="434818"/>
                </a:lnTo>
                <a:lnTo>
                  <a:pt x="56362" y="393232"/>
                </a:lnTo>
                <a:lnTo>
                  <a:pt x="75802" y="353100"/>
                </a:lnTo>
                <a:lnTo>
                  <a:pt x="97814" y="314534"/>
                </a:lnTo>
                <a:lnTo>
                  <a:pt x="122287" y="277645"/>
                </a:lnTo>
                <a:lnTo>
                  <a:pt x="149108" y="242547"/>
                </a:lnTo>
                <a:lnTo>
                  <a:pt x="178167" y="209350"/>
                </a:lnTo>
                <a:lnTo>
                  <a:pt x="209350" y="178167"/>
                </a:lnTo>
                <a:lnTo>
                  <a:pt x="242547" y="149108"/>
                </a:lnTo>
                <a:lnTo>
                  <a:pt x="277645" y="122287"/>
                </a:lnTo>
                <a:lnTo>
                  <a:pt x="314534" y="97814"/>
                </a:lnTo>
                <a:lnTo>
                  <a:pt x="353100" y="75802"/>
                </a:lnTo>
                <a:lnTo>
                  <a:pt x="393232" y="56362"/>
                </a:lnTo>
                <a:lnTo>
                  <a:pt x="434818" y="39606"/>
                </a:lnTo>
                <a:lnTo>
                  <a:pt x="477747" y="25646"/>
                </a:lnTo>
                <a:lnTo>
                  <a:pt x="521907" y="14593"/>
                </a:lnTo>
                <a:lnTo>
                  <a:pt x="567186" y="6560"/>
                </a:lnTo>
                <a:lnTo>
                  <a:pt x="613472" y="1658"/>
                </a:lnTo>
                <a:lnTo>
                  <a:pt x="660653" y="0"/>
                </a:lnTo>
                <a:lnTo>
                  <a:pt x="707835" y="1658"/>
                </a:lnTo>
                <a:lnTo>
                  <a:pt x="754121" y="6560"/>
                </a:lnTo>
                <a:lnTo>
                  <a:pt x="799400" y="14593"/>
                </a:lnTo>
                <a:lnTo>
                  <a:pt x="843560" y="25646"/>
                </a:lnTo>
                <a:lnTo>
                  <a:pt x="886489" y="39606"/>
                </a:lnTo>
                <a:lnTo>
                  <a:pt x="928075" y="56362"/>
                </a:lnTo>
                <a:lnTo>
                  <a:pt x="968207" y="75802"/>
                </a:lnTo>
                <a:lnTo>
                  <a:pt x="1006773" y="97814"/>
                </a:lnTo>
                <a:lnTo>
                  <a:pt x="1043662" y="122287"/>
                </a:lnTo>
                <a:lnTo>
                  <a:pt x="1078760" y="149108"/>
                </a:lnTo>
                <a:lnTo>
                  <a:pt x="1111957" y="178167"/>
                </a:lnTo>
                <a:lnTo>
                  <a:pt x="1143140" y="209350"/>
                </a:lnTo>
                <a:lnTo>
                  <a:pt x="1172199" y="242547"/>
                </a:lnTo>
                <a:lnTo>
                  <a:pt x="1199020" y="277645"/>
                </a:lnTo>
                <a:lnTo>
                  <a:pt x="1223493" y="314534"/>
                </a:lnTo>
                <a:lnTo>
                  <a:pt x="1245505" y="353100"/>
                </a:lnTo>
                <a:lnTo>
                  <a:pt x="1264945" y="393232"/>
                </a:lnTo>
                <a:lnTo>
                  <a:pt x="1281701" y="434818"/>
                </a:lnTo>
                <a:lnTo>
                  <a:pt x="1295661" y="477747"/>
                </a:lnTo>
                <a:lnTo>
                  <a:pt x="1306714" y="521907"/>
                </a:lnTo>
                <a:lnTo>
                  <a:pt x="1314747" y="567186"/>
                </a:lnTo>
                <a:lnTo>
                  <a:pt x="1319649" y="613472"/>
                </a:lnTo>
                <a:lnTo>
                  <a:pt x="1321308" y="660654"/>
                </a:lnTo>
                <a:lnTo>
                  <a:pt x="1319649" y="707835"/>
                </a:lnTo>
                <a:lnTo>
                  <a:pt x="1314747" y="754121"/>
                </a:lnTo>
                <a:lnTo>
                  <a:pt x="1306714" y="799400"/>
                </a:lnTo>
                <a:lnTo>
                  <a:pt x="1295661" y="843560"/>
                </a:lnTo>
                <a:lnTo>
                  <a:pt x="1281701" y="886489"/>
                </a:lnTo>
                <a:lnTo>
                  <a:pt x="1264945" y="928075"/>
                </a:lnTo>
                <a:lnTo>
                  <a:pt x="1245505" y="968207"/>
                </a:lnTo>
                <a:lnTo>
                  <a:pt x="1223493" y="1006773"/>
                </a:lnTo>
                <a:lnTo>
                  <a:pt x="1199020" y="1043662"/>
                </a:lnTo>
                <a:lnTo>
                  <a:pt x="1172199" y="1078760"/>
                </a:lnTo>
                <a:lnTo>
                  <a:pt x="1143140" y="1111957"/>
                </a:lnTo>
                <a:lnTo>
                  <a:pt x="1111957" y="1143140"/>
                </a:lnTo>
                <a:lnTo>
                  <a:pt x="1078760" y="1172199"/>
                </a:lnTo>
                <a:lnTo>
                  <a:pt x="1043662" y="1199020"/>
                </a:lnTo>
                <a:lnTo>
                  <a:pt x="1006773" y="1223493"/>
                </a:lnTo>
                <a:lnTo>
                  <a:pt x="968207" y="1245505"/>
                </a:lnTo>
                <a:lnTo>
                  <a:pt x="928075" y="1264945"/>
                </a:lnTo>
                <a:lnTo>
                  <a:pt x="886489" y="1281701"/>
                </a:lnTo>
                <a:lnTo>
                  <a:pt x="843560" y="1295661"/>
                </a:lnTo>
                <a:lnTo>
                  <a:pt x="799400" y="1306714"/>
                </a:lnTo>
                <a:lnTo>
                  <a:pt x="754121" y="1314747"/>
                </a:lnTo>
                <a:lnTo>
                  <a:pt x="707835" y="1319649"/>
                </a:lnTo>
                <a:lnTo>
                  <a:pt x="660653" y="1321308"/>
                </a:lnTo>
                <a:lnTo>
                  <a:pt x="613472" y="1319649"/>
                </a:lnTo>
                <a:lnTo>
                  <a:pt x="567186" y="1314747"/>
                </a:lnTo>
                <a:lnTo>
                  <a:pt x="521907" y="1306714"/>
                </a:lnTo>
                <a:lnTo>
                  <a:pt x="477747" y="1295661"/>
                </a:lnTo>
                <a:lnTo>
                  <a:pt x="434818" y="1281701"/>
                </a:lnTo>
                <a:lnTo>
                  <a:pt x="393232" y="1264945"/>
                </a:lnTo>
                <a:lnTo>
                  <a:pt x="353100" y="1245505"/>
                </a:lnTo>
                <a:lnTo>
                  <a:pt x="314534" y="1223493"/>
                </a:lnTo>
                <a:lnTo>
                  <a:pt x="277645" y="1199020"/>
                </a:lnTo>
                <a:lnTo>
                  <a:pt x="242547" y="1172199"/>
                </a:lnTo>
                <a:lnTo>
                  <a:pt x="209350" y="1143140"/>
                </a:lnTo>
                <a:lnTo>
                  <a:pt x="178167" y="1111957"/>
                </a:lnTo>
                <a:lnTo>
                  <a:pt x="149108" y="1078760"/>
                </a:lnTo>
                <a:lnTo>
                  <a:pt x="122287" y="1043662"/>
                </a:lnTo>
                <a:lnTo>
                  <a:pt x="97814" y="1006773"/>
                </a:lnTo>
                <a:lnTo>
                  <a:pt x="75802" y="968207"/>
                </a:lnTo>
                <a:lnTo>
                  <a:pt x="56362" y="928075"/>
                </a:lnTo>
                <a:lnTo>
                  <a:pt x="39606" y="886489"/>
                </a:lnTo>
                <a:lnTo>
                  <a:pt x="25646" y="843560"/>
                </a:lnTo>
                <a:lnTo>
                  <a:pt x="14593" y="799400"/>
                </a:lnTo>
                <a:lnTo>
                  <a:pt x="6560" y="754121"/>
                </a:lnTo>
                <a:lnTo>
                  <a:pt x="1658" y="707835"/>
                </a:lnTo>
                <a:lnTo>
                  <a:pt x="0" y="660654"/>
                </a:lnTo>
                <a:close/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BFBF2951-80AC-050B-BD35-2AD02898BC62}"/>
              </a:ext>
            </a:extLst>
          </p:cNvPr>
          <p:cNvSpPr/>
          <p:nvPr/>
        </p:nvSpPr>
        <p:spPr>
          <a:xfrm>
            <a:off x="3111161" y="3332039"/>
            <a:ext cx="605300" cy="6488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30329166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 err="1">
                <a:latin typeface="Roboto Black"/>
                <a:ea typeface="Roboto Black"/>
                <a:cs typeface="Roboto Black"/>
                <a:sym typeface="Roboto Black"/>
              </a:rPr>
              <a:t>Бэклог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 продукта и спринта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4434705-55C7-223D-3CFA-DA2A4CD83D3A}"/>
              </a:ext>
            </a:extLst>
          </p:cNvPr>
          <p:cNvSpPr/>
          <p:nvPr/>
        </p:nvSpPr>
        <p:spPr>
          <a:xfrm>
            <a:off x="4972203" y="2728687"/>
            <a:ext cx="1054093" cy="29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99E1772-F076-2125-1456-094D23896E67}"/>
              </a:ext>
            </a:extLst>
          </p:cNvPr>
          <p:cNvSpPr/>
          <p:nvPr/>
        </p:nvSpPr>
        <p:spPr>
          <a:xfrm>
            <a:off x="4889403" y="1998096"/>
            <a:ext cx="1785844" cy="4698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06C5625-7601-B72E-DDBF-5E3A7105E0C7}"/>
              </a:ext>
            </a:extLst>
          </p:cNvPr>
          <p:cNvSpPr/>
          <p:nvPr/>
        </p:nvSpPr>
        <p:spPr>
          <a:xfrm>
            <a:off x="4979825" y="1053967"/>
            <a:ext cx="1257242" cy="3109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CE0069C-BB43-1BC6-536A-7AC24B678EB6}"/>
              </a:ext>
            </a:extLst>
          </p:cNvPr>
          <p:cNvSpPr/>
          <p:nvPr/>
        </p:nvSpPr>
        <p:spPr>
          <a:xfrm>
            <a:off x="892657" y="1682285"/>
            <a:ext cx="1745421" cy="4698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8651D08-18B8-735D-BE4E-FBD42F442F37}"/>
              </a:ext>
            </a:extLst>
          </p:cNvPr>
          <p:cNvSpPr/>
          <p:nvPr/>
        </p:nvSpPr>
        <p:spPr>
          <a:xfrm>
            <a:off x="985010" y="1003722"/>
            <a:ext cx="1305956" cy="3109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D226D4B6-BC09-50E3-ABA1-6242FA9D8D85}"/>
              </a:ext>
            </a:extLst>
          </p:cNvPr>
          <p:cNvSpPr txBox="1">
            <a:spLocks/>
          </p:cNvSpPr>
          <p:nvPr/>
        </p:nvSpPr>
        <p:spPr>
          <a:xfrm>
            <a:off x="4972203" y="1065428"/>
            <a:ext cx="2168100" cy="3220219"/>
          </a:xfrm>
          <a:prstGeom prst="rect">
            <a:avLst/>
          </a:prstGeom>
        </p:spPr>
        <p:txBody>
          <a:bodyPr spcFirstLastPara="1" vert="horz" wrap="square" lIns="0" tIns="26776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637" marR="232343">
              <a:lnSpc>
                <a:spcPts val="1177"/>
              </a:lnSpc>
              <a:spcBef>
                <a:spcPts val="211"/>
              </a:spcBef>
            </a:pPr>
            <a:r>
              <a:rPr lang="ru-RU" sz="1050" spc="-7" dirty="0" err="1"/>
              <a:t>Бэклог</a:t>
            </a:r>
            <a:r>
              <a:rPr lang="ru-RU" sz="1050" spc="-7" dirty="0"/>
              <a:t> Спринта </a:t>
            </a:r>
            <a:r>
              <a:rPr lang="ru-RU" sz="1050" spc="-3" dirty="0"/>
              <a:t>– это элементы  </a:t>
            </a:r>
            <a:r>
              <a:rPr lang="ru-RU" sz="1050" spc="-3" dirty="0" err="1"/>
              <a:t>Бэклога</a:t>
            </a:r>
            <a:r>
              <a:rPr lang="ru-RU" sz="1050" spc="-3" dirty="0"/>
              <a:t> </a:t>
            </a:r>
            <a:r>
              <a:rPr lang="ru-RU" sz="1050" spc="-7" dirty="0"/>
              <a:t>продукта, выбранные для  </a:t>
            </a:r>
            <a:r>
              <a:rPr lang="ru-RU" sz="1050" spc="-3" dirty="0"/>
              <a:t>исполнения в </a:t>
            </a:r>
            <a:r>
              <a:rPr lang="ru-RU" sz="1050" spc="-7" dirty="0"/>
              <a:t>текущем</a:t>
            </a:r>
            <a:r>
              <a:rPr lang="ru-RU" sz="1050" spc="34" dirty="0"/>
              <a:t> </a:t>
            </a:r>
            <a:r>
              <a:rPr lang="ru-RU" sz="1050" spc="-7" dirty="0"/>
              <a:t>спринте</a:t>
            </a:r>
          </a:p>
          <a:p>
            <a:pPr>
              <a:lnSpc>
                <a:spcPct val="100000"/>
              </a:lnSpc>
            </a:pPr>
            <a:endParaRPr lang="ru-RU" sz="1600" dirty="0">
              <a:latin typeface="Times New Roman"/>
              <a:cs typeface="Times New Roman"/>
            </a:endParaRPr>
          </a:p>
          <a:p>
            <a:pPr marL="8637">
              <a:lnSpc>
                <a:spcPts val="1241"/>
              </a:lnSpc>
              <a:spcBef>
                <a:spcPts val="983"/>
              </a:spcBef>
            </a:pPr>
            <a:r>
              <a:rPr lang="ru-RU" sz="1050" spc="-3" dirty="0"/>
              <a:t>Принадлежит:</a:t>
            </a:r>
          </a:p>
          <a:p>
            <a:pPr marL="8637">
              <a:lnSpc>
                <a:spcPts val="1241"/>
              </a:lnSpc>
            </a:pPr>
            <a:r>
              <a:rPr lang="ru-RU" sz="1050" spc="-7" dirty="0"/>
              <a:t>Команде</a:t>
            </a:r>
            <a:r>
              <a:rPr lang="ru-RU" sz="1050" spc="14" dirty="0"/>
              <a:t> </a:t>
            </a:r>
            <a:r>
              <a:rPr lang="ru-RU" sz="1050" spc="-7" dirty="0"/>
              <a:t>разработки</a:t>
            </a:r>
          </a:p>
          <a:p>
            <a:pPr>
              <a:lnSpc>
                <a:spcPct val="100000"/>
              </a:lnSpc>
            </a:pPr>
            <a:endParaRPr lang="ru-RU"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</a:pPr>
            <a:endParaRPr lang="ru-RU" sz="1050" dirty="0">
              <a:latin typeface="Times New Roman"/>
              <a:cs typeface="Times New Roman"/>
            </a:endParaRPr>
          </a:p>
          <a:p>
            <a:pPr marL="8637" marR="3455">
              <a:lnSpc>
                <a:spcPts val="1177"/>
              </a:lnSpc>
            </a:pPr>
            <a:r>
              <a:rPr lang="ru-RU" sz="1050" spc="-3" dirty="0"/>
              <a:t>Цель </a:t>
            </a:r>
            <a:r>
              <a:rPr lang="ru-RU" sz="1050" spc="-7" dirty="0"/>
              <a:t>Спринта </a:t>
            </a:r>
            <a:r>
              <a:rPr lang="ru-RU" sz="1050" spc="-3" dirty="0"/>
              <a:t>– это ориентир,  определяемый во </a:t>
            </a:r>
            <a:r>
              <a:rPr lang="ru-RU" sz="1050" spc="-7" dirty="0"/>
              <a:t>время планирования  спринта, </a:t>
            </a:r>
            <a:r>
              <a:rPr lang="ru-RU" sz="1050" spc="-3" dirty="0"/>
              <a:t>он </a:t>
            </a:r>
            <a:r>
              <a:rPr lang="ru-RU" sz="1050" spc="-7" dirty="0"/>
              <a:t>дает Команде  разработки некоторую </a:t>
            </a:r>
            <a:r>
              <a:rPr lang="ru-RU" sz="1050" spc="-3" dirty="0"/>
              <a:t>гибкость в  </a:t>
            </a:r>
            <a:r>
              <a:rPr lang="ru-RU" sz="1050" spc="-7" dirty="0"/>
              <a:t>отношении</a:t>
            </a:r>
            <a:r>
              <a:rPr lang="ru-RU" sz="1050" spc="20" dirty="0"/>
              <a:t> </a:t>
            </a:r>
            <a:r>
              <a:rPr lang="ru-RU" sz="1050" spc="-3" dirty="0"/>
              <a:t>объема</a:t>
            </a:r>
          </a:p>
          <a:p>
            <a:pPr marL="8637">
              <a:lnSpc>
                <a:spcPts val="1088"/>
              </a:lnSpc>
            </a:pPr>
            <a:r>
              <a:rPr lang="ru-RU" sz="1050" spc="-7" dirty="0"/>
              <a:t>функциональности,</a:t>
            </a:r>
          </a:p>
          <a:p>
            <a:pPr marL="8637">
              <a:lnSpc>
                <a:spcPts val="1241"/>
              </a:lnSpc>
            </a:pPr>
            <a:r>
              <a:rPr lang="ru-RU" sz="1050" spc="-3" dirty="0"/>
              <a:t>разрабатываемой в</a:t>
            </a:r>
            <a:r>
              <a:rPr lang="ru-RU" sz="1050" spc="27" dirty="0"/>
              <a:t> </a:t>
            </a:r>
            <a:r>
              <a:rPr lang="ru-RU" sz="1050" spc="-7" dirty="0"/>
              <a:t>Спринте</a:t>
            </a:r>
          </a:p>
          <a:p>
            <a:pPr marL="8637" marR="21161">
              <a:lnSpc>
                <a:spcPts val="1177"/>
              </a:lnSpc>
              <a:spcBef>
                <a:spcPts val="704"/>
              </a:spcBef>
            </a:pPr>
            <a:r>
              <a:rPr lang="ru-RU" sz="1050" spc="-3" dirty="0"/>
              <a:t>Не </a:t>
            </a:r>
            <a:r>
              <a:rPr lang="ru-RU" sz="1050" spc="-7" dirty="0"/>
              <a:t>допускается внесение </a:t>
            </a:r>
            <a:r>
              <a:rPr lang="ru-RU" sz="1050" spc="-3" dirty="0"/>
              <a:t>изменений в </a:t>
            </a:r>
            <a:r>
              <a:rPr lang="ru-RU" sz="1050" spc="-7" dirty="0" err="1"/>
              <a:t>Бэклог</a:t>
            </a:r>
            <a:r>
              <a:rPr lang="ru-RU" sz="1050" spc="14" dirty="0"/>
              <a:t> </a:t>
            </a:r>
            <a:r>
              <a:rPr lang="ru-RU" sz="1050" spc="-7" dirty="0"/>
              <a:t>спринта</a:t>
            </a:r>
          </a:p>
        </p:txBody>
      </p:sp>
      <p:sp>
        <p:nvSpPr>
          <p:cNvPr id="8" name="object 9">
            <a:extLst>
              <a:ext uri="{FF2B5EF4-FFF2-40B4-BE49-F238E27FC236}">
                <a16:creationId xmlns:a16="http://schemas.microsoft.com/office/drawing/2014/main" id="{4ADA5F9F-F19D-9529-0114-1E288D55D33D}"/>
              </a:ext>
            </a:extLst>
          </p:cNvPr>
          <p:cNvSpPr txBox="1"/>
          <p:nvPr/>
        </p:nvSpPr>
        <p:spPr>
          <a:xfrm>
            <a:off x="1063155" y="1024303"/>
            <a:ext cx="2980293" cy="3052738"/>
          </a:xfrm>
          <a:prstGeom prst="rect">
            <a:avLst/>
          </a:prstGeom>
        </p:spPr>
        <p:txBody>
          <a:bodyPr vert="horz" wrap="square" lIns="0" tIns="26776" rIns="0" bIns="0" rtlCol="0">
            <a:spAutoFit/>
          </a:bodyPr>
          <a:lstStyle/>
          <a:p>
            <a:pPr marL="8637" marR="321738">
              <a:lnSpc>
                <a:spcPts val="1177"/>
              </a:lnSpc>
              <a:spcBef>
                <a:spcPts val="211"/>
              </a:spcBef>
            </a:pPr>
            <a:r>
              <a:rPr sz="1088" i="1" spc="-7" dirty="0">
                <a:latin typeface="Georgia"/>
                <a:cs typeface="Georgia"/>
              </a:rPr>
              <a:t>Бэклог Продукта </a:t>
            </a:r>
            <a:r>
              <a:rPr sz="1088" i="1" spc="-3" dirty="0">
                <a:latin typeface="Georgia"/>
                <a:cs typeface="Georgia"/>
              </a:rPr>
              <a:t>– это </a:t>
            </a:r>
            <a:r>
              <a:rPr sz="1088" i="1" spc="-7" dirty="0">
                <a:latin typeface="Georgia"/>
                <a:cs typeface="Georgia"/>
              </a:rPr>
              <a:t>упорядоченный  список </a:t>
            </a:r>
            <a:r>
              <a:rPr sz="1088" i="1" spc="-3" dirty="0">
                <a:latin typeface="Georgia"/>
                <a:cs typeface="Georgia"/>
              </a:rPr>
              <a:t>всех не </a:t>
            </a:r>
            <a:r>
              <a:rPr sz="1088" i="1" spc="-7" dirty="0">
                <a:latin typeface="Georgia"/>
                <a:cs typeface="Georgia"/>
              </a:rPr>
              <a:t>детализированных  </a:t>
            </a:r>
            <a:r>
              <a:rPr sz="1088" i="1" spc="-3" dirty="0">
                <a:latin typeface="Georgia"/>
                <a:cs typeface="Georgia"/>
              </a:rPr>
              <a:t>требований к</a:t>
            </a:r>
            <a:r>
              <a:rPr sz="1088" i="1" spc="3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продукту</a:t>
            </a:r>
            <a:endParaRPr sz="1088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24" dirty="0">
              <a:latin typeface="Times New Roman"/>
              <a:cs typeface="Times New Roman"/>
            </a:endParaRPr>
          </a:p>
          <a:p>
            <a:pPr marL="8637">
              <a:lnSpc>
                <a:spcPts val="1241"/>
              </a:lnSpc>
              <a:spcBef>
                <a:spcPts val="983"/>
              </a:spcBef>
            </a:pPr>
            <a:r>
              <a:rPr sz="1088" i="1" spc="-7" dirty="0">
                <a:latin typeface="Georgia"/>
                <a:cs typeface="Georgia"/>
              </a:rPr>
              <a:t>Принадлежит:</a:t>
            </a:r>
            <a:endParaRPr sz="1088" dirty="0">
              <a:latin typeface="Georgia"/>
              <a:cs typeface="Georgia"/>
            </a:endParaRPr>
          </a:p>
          <a:p>
            <a:pPr marL="8637">
              <a:lnSpc>
                <a:spcPts val="1241"/>
              </a:lnSpc>
            </a:pPr>
            <a:r>
              <a:rPr sz="1088" i="1" spc="-3" dirty="0">
                <a:latin typeface="Georgia"/>
                <a:cs typeface="Georgia"/>
              </a:rPr>
              <a:t>Владельцу</a:t>
            </a:r>
            <a:r>
              <a:rPr sz="1088" i="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продукта</a:t>
            </a:r>
            <a:endParaRPr sz="1088" dirty="0">
              <a:latin typeface="Georgia"/>
              <a:cs typeface="Georgia"/>
            </a:endParaRPr>
          </a:p>
          <a:p>
            <a:pPr marL="241844" marR="123945" indent="-233206">
              <a:lnSpc>
                <a:spcPct val="90100"/>
              </a:lnSpc>
              <a:spcBef>
                <a:spcPts val="673"/>
              </a:spcBef>
              <a:buFont typeface="Arial"/>
              <a:buChar char="•"/>
              <a:tabLst>
                <a:tab pos="241412" algn="l"/>
                <a:tab pos="242275" algn="l"/>
              </a:tabLst>
            </a:pPr>
            <a:r>
              <a:rPr sz="1088" i="1" spc="-7" dirty="0">
                <a:latin typeface="Georgia"/>
                <a:cs typeface="Georgia"/>
              </a:rPr>
              <a:t>Бэклог продукта может </a:t>
            </a:r>
            <a:r>
              <a:rPr sz="1088" i="1" spc="-3" dirty="0">
                <a:latin typeface="Georgia"/>
                <a:cs typeface="Georgia"/>
              </a:rPr>
              <a:t>изменяться и  дополняться Владельцем </a:t>
            </a:r>
            <a:r>
              <a:rPr sz="1088" i="1" spc="-7" dirty="0">
                <a:latin typeface="Georgia"/>
                <a:cs typeface="Georgia"/>
              </a:rPr>
              <a:t>продукта </a:t>
            </a:r>
            <a:r>
              <a:rPr sz="1088" i="1" spc="-3" dirty="0">
                <a:latin typeface="Georgia"/>
                <a:cs typeface="Georgia"/>
              </a:rPr>
              <a:t>и  </a:t>
            </a:r>
            <a:r>
              <a:rPr sz="1088" i="1" spc="-65" dirty="0">
                <a:latin typeface="Georgia"/>
                <a:cs typeface="Georgia"/>
              </a:rPr>
              <a:t>Командой̆ </a:t>
            </a:r>
            <a:r>
              <a:rPr sz="1088" i="1" spc="-3" dirty="0">
                <a:latin typeface="Georgia"/>
                <a:cs typeface="Georgia"/>
              </a:rPr>
              <a:t>в </a:t>
            </a:r>
            <a:r>
              <a:rPr sz="1088" i="1" spc="-7" dirty="0">
                <a:latin typeface="Georgia"/>
                <a:cs typeface="Georgia"/>
              </a:rPr>
              <a:t>любое</a:t>
            </a:r>
            <a:r>
              <a:rPr sz="1088" i="1" spc="-99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время</a:t>
            </a:r>
            <a:endParaRPr sz="1088" dirty="0">
              <a:latin typeface="Georgia"/>
              <a:cs typeface="Georgia"/>
            </a:endParaRPr>
          </a:p>
          <a:p>
            <a:pPr marL="241844" marR="393860" indent="-233206">
              <a:lnSpc>
                <a:spcPts val="1177"/>
              </a:lnSpc>
              <a:spcBef>
                <a:spcPts val="693"/>
              </a:spcBef>
              <a:buFont typeface="Arial"/>
              <a:buChar char="•"/>
              <a:tabLst>
                <a:tab pos="241412" algn="l"/>
                <a:tab pos="242275" algn="l"/>
              </a:tabLst>
            </a:pPr>
            <a:r>
              <a:rPr sz="1088" i="1" spc="-7" dirty="0">
                <a:latin typeface="Georgia"/>
                <a:cs typeface="Georgia"/>
              </a:rPr>
              <a:t>Бэклог </a:t>
            </a:r>
            <a:r>
              <a:rPr sz="1088" i="1" spc="-3" dirty="0">
                <a:latin typeface="Georgia"/>
                <a:cs typeface="Georgia"/>
              </a:rPr>
              <a:t>– единственный реестр  требований, </a:t>
            </a:r>
            <a:r>
              <a:rPr sz="1088" i="1" spc="-7" dirty="0">
                <a:latin typeface="Georgia"/>
                <a:cs typeface="Georgia"/>
              </a:rPr>
              <a:t>которые могут </a:t>
            </a:r>
            <a:r>
              <a:rPr sz="1088" i="1" spc="-3" dirty="0">
                <a:latin typeface="Georgia"/>
                <a:cs typeface="Georgia"/>
              </a:rPr>
              <a:t>быть  реализованы в</a:t>
            </a:r>
            <a:r>
              <a:rPr sz="1088" i="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продукте</a:t>
            </a:r>
            <a:endParaRPr sz="1088" dirty="0">
              <a:latin typeface="Georgia"/>
              <a:cs typeface="Georgia"/>
            </a:endParaRPr>
          </a:p>
          <a:p>
            <a:pPr marL="241844" indent="-233206">
              <a:lnSpc>
                <a:spcPts val="1241"/>
              </a:lnSpc>
              <a:spcBef>
                <a:spcPts val="537"/>
              </a:spcBef>
              <a:buFont typeface="Arial"/>
              <a:buChar char="•"/>
              <a:tabLst>
                <a:tab pos="241412" algn="l"/>
                <a:tab pos="242275" algn="l"/>
              </a:tabLst>
            </a:pPr>
            <a:r>
              <a:rPr sz="1088" i="1" spc="-3" dirty="0">
                <a:latin typeface="Georgia"/>
                <a:cs typeface="Georgia"/>
              </a:rPr>
              <a:t>Элементы, попадающие в</a:t>
            </a:r>
            <a:r>
              <a:rPr sz="1088" i="1" spc="4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Бэклог</a:t>
            </a:r>
            <a:endParaRPr sz="1088" dirty="0">
              <a:latin typeface="Georgia"/>
              <a:cs typeface="Georgia"/>
            </a:endParaRPr>
          </a:p>
          <a:p>
            <a:pPr marL="241844">
              <a:lnSpc>
                <a:spcPts val="1177"/>
              </a:lnSpc>
            </a:pPr>
            <a:r>
              <a:rPr sz="1088" i="1" spc="-3" dirty="0">
                <a:latin typeface="Georgia"/>
                <a:cs typeface="Georgia"/>
              </a:rPr>
              <a:t>следующего </a:t>
            </a:r>
            <a:r>
              <a:rPr sz="1088" i="1" spc="-7" dirty="0">
                <a:latin typeface="Georgia"/>
                <a:cs typeface="Georgia"/>
              </a:rPr>
              <a:t>спринта, должны</a:t>
            </a:r>
            <a:r>
              <a:rPr sz="1088" i="1" spc="41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быть</a:t>
            </a:r>
            <a:endParaRPr sz="1088" dirty="0">
              <a:latin typeface="Georgia"/>
              <a:cs typeface="Georgia"/>
            </a:endParaRPr>
          </a:p>
          <a:p>
            <a:pPr marL="241844" marR="3455">
              <a:lnSpc>
                <a:spcPts val="1177"/>
              </a:lnSpc>
              <a:spcBef>
                <a:spcPts val="82"/>
              </a:spcBef>
            </a:pPr>
            <a:r>
              <a:rPr sz="1088" i="1" spc="-3" dirty="0">
                <a:latin typeface="Georgia"/>
                <a:cs typeface="Georgia"/>
              </a:rPr>
              <a:t>максимально </a:t>
            </a:r>
            <a:r>
              <a:rPr sz="1088" i="1" spc="-7" dirty="0">
                <a:latin typeface="Georgia"/>
                <a:cs typeface="Georgia"/>
              </a:rPr>
              <a:t>детализированны </a:t>
            </a:r>
            <a:r>
              <a:rPr sz="1088" i="1" spc="-3" dirty="0">
                <a:latin typeface="Georgia"/>
                <a:cs typeface="Georgia"/>
              </a:rPr>
              <a:t>во </a:t>
            </a:r>
            <a:r>
              <a:rPr sz="1088" i="1" spc="-7" dirty="0">
                <a:latin typeface="Georgia"/>
                <a:cs typeface="Georgia"/>
              </a:rPr>
              <a:t>время  планирования спринта </a:t>
            </a:r>
            <a:r>
              <a:rPr sz="1088" i="1" spc="-3" dirty="0">
                <a:latin typeface="Georgia"/>
                <a:cs typeface="Georgia"/>
              </a:rPr>
              <a:t>(из </a:t>
            </a:r>
            <a:r>
              <a:rPr sz="1088" i="1" spc="-7" dirty="0">
                <a:latin typeface="Georgia"/>
                <a:cs typeface="Georgia"/>
              </a:rPr>
              <a:t>них  формируется Бэклог</a:t>
            </a:r>
            <a:r>
              <a:rPr sz="1088" i="1" spc="51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спринта)</a:t>
            </a:r>
            <a:endParaRPr sz="1088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7119344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Спринт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80E23164-D0C3-2793-2D56-AB615A1A0354}"/>
              </a:ext>
            </a:extLst>
          </p:cNvPr>
          <p:cNvSpPr/>
          <p:nvPr/>
        </p:nvSpPr>
        <p:spPr>
          <a:xfrm>
            <a:off x="1405928" y="1113600"/>
            <a:ext cx="2319628" cy="281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0CD9BAD-E627-6281-4F4C-B37238082A9D}"/>
              </a:ext>
            </a:extLst>
          </p:cNvPr>
          <p:cNvSpPr txBox="1"/>
          <p:nvPr/>
        </p:nvSpPr>
        <p:spPr>
          <a:xfrm>
            <a:off x="1405928" y="1223062"/>
            <a:ext cx="6222728" cy="2325138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Спринт служит </a:t>
            </a:r>
            <a:r>
              <a:rPr sz="1088" i="1" spc="-3" dirty="0">
                <a:latin typeface="Georgia"/>
                <a:cs typeface="Georgia"/>
              </a:rPr>
              <a:t>ядром </a:t>
            </a:r>
            <a:r>
              <a:rPr sz="1088" i="1" spc="-7" dirty="0">
                <a:latin typeface="Georgia"/>
                <a:cs typeface="Georgia"/>
              </a:rPr>
              <a:t>Скрама. Спринт </a:t>
            </a:r>
            <a:r>
              <a:rPr sz="1088" i="1" spc="-3" dirty="0">
                <a:latin typeface="Georgia"/>
                <a:cs typeface="Georgia"/>
              </a:rPr>
              <a:t>— </a:t>
            </a:r>
            <a:r>
              <a:rPr sz="1088" i="1" spc="-7" dirty="0">
                <a:latin typeface="Georgia"/>
                <a:cs typeface="Georgia"/>
              </a:rPr>
              <a:t>временной отрезок </a:t>
            </a:r>
            <a:r>
              <a:rPr sz="1088" i="1" spc="-3" dirty="0">
                <a:latin typeface="Georgia"/>
                <a:cs typeface="Georgia"/>
              </a:rPr>
              <a:t>1-4 недели, в</a:t>
            </a:r>
            <a:r>
              <a:rPr sz="1088" i="1" spc="19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течение</a:t>
            </a:r>
            <a:endParaRPr sz="1088" dirty="0">
              <a:latin typeface="Georgia"/>
              <a:cs typeface="Georgia"/>
            </a:endParaRPr>
          </a:p>
          <a:p>
            <a:pPr marL="8637" marR="37140"/>
            <a:r>
              <a:rPr sz="1088" i="1" spc="-7" dirty="0">
                <a:latin typeface="Georgia"/>
                <a:cs typeface="Georgia"/>
              </a:rPr>
              <a:t>которого </a:t>
            </a:r>
            <a:r>
              <a:rPr sz="1088" i="1" spc="-3" dirty="0">
                <a:latin typeface="Georgia"/>
                <a:cs typeface="Georgia"/>
              </a:rPr>
              <a:t>создается </a:t>
            </a:r>
            <a:r>
              <a:rPr sz="1088" i="1" spc="-7" dirty="0">
                <a:latin typeface="Georgia"/>
                <a:cs typeface="Georgia"/>
              </a:rPr>
              <a:t>«Готовый», то </a:t>
            </a:r>
            <a:r>
              <a:rPr sz="1088" i="1" spc="-3" dirty="0">
                <a:latin typeface="Georgia"/>
                <a:cs typeface="Georgia"/>
              </a:rPr>
              <a:t>есть </a:t>
            </a:r>
            <a:r>
              <a:rPr sz="1088" i="1" spc="-7" dirty="0">
                <a:latin typeface="Georgia"/>
                <a:cs typeface="Georgia"/>
              </a:rPr>
              <a:t>пригодный </a:t>
            </a:r>
            <a:r>
              <a:rPr sz="1088" i="1" spc="-3" dirty="0">
                <a:latin typeface="Georgia"/>
                <a:cs typeface="Georgia"/>
              </a:rPr>
              <a:t>к использованию и </a:t>
            </a:r>
            <a:r>
              <a:rPr sz="1088" i="1" spc="-7" dirty="0">
                <a:latin typeface="Georgia"/>
                <a:cs typeface="Georgia"/>
              </a:rPr>
              <a:t>выпуску Инкремент  </a:t>
            </a:r>
            <a:r>
              <a:rPr sz="1088" i="1" spc="-7" dirty="0" err="1">
                <a:latin typeface="Georgia"/>
                <a:cs typeface="Georgia"/>
              </a:rPr>
              <a:t>продукта</a:t>
            </a:r>
            <a:r>
              <a:rPr sz="1088" i="1" spc="-7" dirty="0">
                <a:latin typeface="Georgia"/>
                <a:cs typeface="Georgia"/>
              </a:rPr>
              <a:t>.</a:t>
            </a:r>
            <a:endParaRPr lang="ru-RU" sz="1088" i="1" spc="-7" dirty="0">
              <a:latin typeface="Georgia"/>
              <a:cs typeface="Georgia"/>
            </a:endParaRPr>
          </a:p>
          <a:p>
            <a:pPr marL="8637" marR="37140"/>
            <a:endParaRPr sz="1088" dirty="0">
              <a:latin typeface="Georgia"/>
              <a:cs typeface="Georgia"/>
            </a:endParaRPr>
          </a:p>
          <a:p>
            <a:pPr marL="8637">
              <a:spcBef>
                <a:spcPts val="615"/>
              </a:spcBef>
            </a:pPr>
            <a:r>
              <a:rPr sz="1088" i="1" spc="-3" dirty="0">
                <a:latin typeface="Georgia"/>
                <a:cs typeface="Georgia"/>
              </a:rPr>
              <a:t>Во </a:t>
            </a:r>
            <a:r>
              <a:rPr sz="1088" i="1" spc="-7" dirty="0">
                <a:latin typeface="Georgia"/>
                <a:cs typeface="Georgia"/>
              </a:rPr>
              <a:t>время</a:t>
            </a:r>
            <a:r>
              <a:rPr sz="1088" i="1" spc="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Спринта:</a:t>
            </a:r>
            <a:endParaRPr sz="1088" dirty="0">
              <a:latin typeface="Georgia"/>
              <a:cs typeface="Georgia"/>
            </a:endParaRPr>
          </a:p>
          <a:p>
            <a:pPr marL="16843" indent="-8205">
              <a:spcBef>
                <a:spcPts val="612"/>
              </a:spcBef>
              <a:buFont typeface="Arial"/>
              <a:buChar char="•"/>
              <a:tabLst>
                <a:tab pos="203408" algn="l"/>
                <a:tab pos="203840" algn="l"/>
              </a:tabLst>
            </a:pPr>
            <a:r>
              <a:rPr sz="1088" i="1" spc="-3" dirty="0">
                <a:latin typeface="Georgia"/>
                <a:cs typeface="Georgia"/>
              </a:rPr>
              <a:t>Не </a:t>
            </a:r>
            <a:r>
              <a:rPr sz="1088" i="1" spc="-7" dirty="0">
                <a:latin typeface="Georgia"/>
                <a:cs typeface="Georgia"/>
              </a:rPr>
              <a:t>допускаются </a:t>
            </a:r>
            <a:r>
              <a:rPr sz="1088" i="1" spc="-3" dirty="0">
                <a:latin typeface="Georgia"/>
                <a:cs typeface="Georgia"/>
              </a:rPr>
              <a:t>изменения, </a:t>
            </a:r>
            <a:r>
              <a:rPr sz="1088" i="1" spc="-7" dirty="0">
                <a:latin typeface="Georgia"/>
                <a:cs typeface="Georgia"/>
              </a:rPr>
              <a:t>которые могут поставить под </a:t>
            </a:r>
            <a:r>
              <a:rPr sz="1088" i="1" spc="-3" dirty="0">
                <a:latin typeface="Georgia"/>
                <a:cs typeface="Georgia"/>
              </a:rPr>
              <a:t>угрозу Цель</a:t>
            </a:r>
            <a:r>
              <a:rPr sz="1088" i="1" spc="228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Спринта</a:t>
            </a:r>
            <a:endParaRPr sz="1088" dirty="0">
              <a:latin typeface="Georgia"/>
              <a:cs typeface="Georgia"/>
            </a:endParaRPr>
          </a:p>
          <a:p>
            <a:pPr marL="16843" indent="-8205">
              <a:spcBef>
                <a:spcPts val="608"/>
              </a:spcBef>
              <a:buFont typeface="Arial"/>
              <a:buChar char="•"/>
              <a:tabLst>
                <a:tab pos="203408" algn="l"/>
                <a:tab pos="203840" algn="l"/>
              </a:tabLst>
            </a:pPr>
            <a:r>
              <a:rPr sz="1088" i="1" spc="-3" dirty="0">
                <a:latin typeface="Georgia"/>
                <a:cs typeface="Georgia"/>
              </a:rPr>
              <a:t>Качество </a:t>
            </a:r>
            <a:r>
              <a:rPr sz="1088" i="1" spc="-7" dirty="0">
                <a:latin typeface="Georgia"/>
                <a:cs typeface="Georgia"/>
              </a:rPr>
              <a:t>продукта </a:t>
            </a:r>
            <a:r>
              <a:rPr sz="1088" i="1" spc="-3" dirty="0">
                <a:latin typeface="Georgia"/>
                <a:cs typeface="Georgia"/>
              </a:rPr>
              <a:t>не </a:t>
            </a:r>
            <a:r>
              <a:rPr sz="1088" i="1" spc="-7" dirty="0">
                <a:latin typeface="Georgia"/>
                <a:cs typeface="Georgia"/>
              </a:rPr>
              <a:t>должно</a:t>
            </a:r>
            <a:r>
              <a:rPr sz="1088" i="1" spc="65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снижаться</a:t>
            </a:r>
            <a:endParaRPr sz="1088" dirty="0">
              <a:latin typeface="Georgia"/>
              <a:cs typeface="Georgia"/>
            </a:endParaRPr>
          </a:p>
          <a:p>
            <a:pPr marL="16843" marR="32822" indent="-8205">
              <a:spcBef>
                <a:spcPts val="615"/>
              </a:spcBef>
              <a:buFont typeface="Arial"/>
              <a:buChar char="•"/>
              <a:tabLst>
                <a:tab pos="203408" algn="l"/>
                <a:tab pos="203840" algn="l"/>
              </a:tabLst>
            </a:pPr>
            <a:r>
              <a:rPr sz="1088" i="1" spc="-7" dirty="0">
                <a:latin typeface="Georgia"/>
                <a:cs typeface="Georgia"/>
              </a:rPr>
              <a:t>По </a:t>
            </a:r>
            <a:r>
              <a:rPr sz="1088" i="1" spc="-3" dirty="0">
                <a:latin typeface="Georgia"/>
                <a:cs typeface="Georgia"/>
              </a:rPr>
              <a:t>мере появления </a:t>
            </a:r>
            <a:r>
              <a:rPr sz="1088" i="1" spc="-7" dirty="0">
                <a:latin typeface="Georgia"/>
                <a:cs typeface="Georgia"/>
              </a:rPr>
              <a:t>новых </a:t>
            </a:r>
            <a:r>
              <a:rPr sz="1088" i="1" spc="-3" dirty="0">
                <a:latin typeface="Georgia"/>
                <a:cs typeface="Georgia"/>
              </a:rPr>
              <a:t>знаний, </a:t>
            </a:r>
            <a:r>
              <a:rPr sz="1088" i="1" spc="-7" dirty="0">
                <a:latin typeface="Georgia"/>
                <a:cs typeface="Georgia"/>
              </a:rPr>
              <a:t>объём работ </a:t>
            </a:r>
            <a:r>
              <a:rPr sz="1088" i="1" spc="-3" dirty="0">
                <a:latin typeface="Georgia"/>
                <a:cs typeface="Georgia"/>
              </a:rPr>
              <a:t>может быть </a:t>
            </a:r>
            <a:r>
              <a:rPr sz="1088" i="1" spc="-7" dirty="0">
                <a:latin typeface="Georgia"/>
                <a:cs typeface="Georgia"/>
              </a:rPr>
              <a:t>уточнен </a:t>
            </a:r>
            <a:r>
              <a:rPr sz="1088" i="1" spc="-3" dirty="0">
                <a:latin typeface="Georgia"/>
                <a:cs typeface="Georgia"/>
              </a:rPr>
              <a:t>и заново согласован  между Владельцем </a:t>
            </a:r>
            <a:r>
              <a:rPr sz="1088" i="1" spc="-7" dirty="0">
                <a:latin typeface="Georgia"/>
                <a:cs typeface="Georgia"/>
              </a:rPr>
              <a:t>Продукта </a:t>
            </a:r>
            <a:r>
              <a:rPr sz="1088" i="1" spc="-3" dirty="0">
                <a:latin typeface="Georgia"/>
                <a:cs typeface="Georgia"/>
              </a:rPr>
              <a:t>и </a:t>
            </a:r>
            <a:r>
              <a:rPr sz="1088" i="1" spc="-7" dirty="0">
                <a:latin typeface="Georgia"/>
                <a:cs typeface="Georgia"/>
              </a:rPr>
              <a:t>Командой</a:t>
            </a:r>
            <a:r>
              <a:rPr sz="1088" i="1" spc="82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Разработки</a:t>
            </a:r>
            <a:endParaRPr sz="1088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224"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952" dirty="0">
              <a:latin typeface="Times New Roman"/>
              <a:cs typeface="Times New Roman"/>
            </a:endParaRPr>
          </a:p>
          <a:p>
            <a:pPr marL="8637" marR="203840"/>
            <a:r>
              <a:rPr sz="1088" i="1" spc="-3" dirty="0">
                <a:latin typeface="Georgia"/>
                <a:cs typeface="Georgia"/>
              </a:rPr>
              <a:t>Каждый </a:t>
            </a:r>
            <a:r>
              <a:rPr sz="1088" i="1" spc="-7" dirty="0">
                <a:latin typeface="Georgia"/>
                <a:cs typeface="Georgia"/>
              </a:rPr>
              <a:t>Спринт </a:t>
            </a:r>
            <a:r>
              <a:rPr sz="1088" i="1" spc="-3" dirty="0">
                <a:latin typeface="Georgia"/>
                <a:cs typeface="Georgia"/>
              </a:rPr>
              <a:t>можно </a:t>
            </a:r>
            <a:r>
              <a:rPr sz="1088" i="1" spc="-7" dirty="0">
                <a:latin typeface="Georgia"/>
                <a:cs typeface="Georgia"/>
              </a:rPr>
              <a:t>считать проектом, который </a:t>
            </a:r>
            <a:r>
              <a:rPr sz="1088" i="1" spc="-3" dirty="0">
                <a:latin typeface="Georgia"/>
                <a:cs typeface="Georgia"/>
              </a:rPr>
              <a:t>длится не более </a:t>
            </a:r>
            <a:r>
              <a:rPr sz="1088" i="1" spc="-7" dirty="0">
                <a:latin typeface="Georgia"/>
                <a:cs typeface="Georgia"/>
              </a:rPr>
              <a:t>одного </a:t>
            </a:r>
            <a:r>
              <a:rPr sz="1088" i="1" spc="-3" dirty="0">
                <a:latin typeface="Georgia"/>
                <a:cs typeface="Georgia"/>
              </a:rPr>
              <a:t>месяца.  </a:t>
            </a:r>
            <a:endParaRPr sz="1088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97132542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События в спринте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451358F-169C-33CE-F15A-B92E3CC1CB69}"/>
              </a:ext>
            </a:extLst>
          </p:cNvPr>
          <p:cNvSpPr/>
          <p:nvPr/>
        </p:nvSpPr>
        <p:spPr>
          <a:xfrm>
            <a:off x="1397831" y="3007956"/>
            <a:ext cx="6489620" cy="997174"/>
          </a:xfrm>
          <a:custGeom>
            <a:avLst/>
            <a:gdLst/>
            <a:ahLst/>
            <a:cxnLst/>
            <a:rect l="l" t="t" r="r" b="b"/>
            <a:pathLst>
              <a:path w="9542145" h="1466214">
                <a:moveTo>
                  <a:pt x="0" y="1466087"/>
                </a:moveTo>
                <a:lnTo>
                  <a:pt x="9541764" y="1466087"/>
                </a:lnTo>
                <a:lnTo>
                  <a:pt x="9541764" y="0"/>
                </a:lnTo>
                <a:lnTo>
                  <a:pt x="0" y="0"/>
                </a:lnTo>
                <a:lnTo>
                  <a:pt x="0" y="1466087"/>
                </a:lnTo>
                <a:close/>
              </a:path>
            </a:pathLst>
          </a:custGeom>
          <a:solidFill>
            <a:srgbClr val="F1F1F1">
              <a:alpha val="69802"/>
            </a:srgbClr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F5A24ACF-26F8-1F4D-D4A0-E0BC4ED77222}"/>
              </a:ext>
            </a:extLst>
          </p:cNvPr>
          <p:cNvSpPr txBox="1"/>
          <p:nvPr/>
        </p:nvSpPr>
        <p:spPr>
          <a:xfrm>
            <a:off x="1845587" y="2170485"/>
            <a:ext cx="1116368" cy="541482"/>
          </a:xfrm>
          <a:prstGeom prst="rect">
            <a:avLst/>
          </a:prstGeom>
          <a:solidFill>
            <a:srgbClr val="FFE6A8"/>
          </a:solidFill>
        </p:spPr>
        <p:txBody>
          <a:bodyPr vert="horz" wrap="square" lIns="0" tIns="2591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26">
              <a:latin typeface="Times New Roman"/>
              <a:cs typeface="Times New Roman"/>
            </a:endParaRPr>
          </a:p>
          <a:p>
            <a:pPr marL="281575" marR="74281" indent="-202112"/>
            <a:r>
              <a:rPr sz="1088" spc="-7" dirty="0">
                <a:latin typeface="Georgia"/>
                <a:cs typeface="Georgia"/>
              </a:rPr>
              <a:t>План</a:t>
            </a:r>
            <a:r>
              <a:rPr sz="1088" spc="-10" dirty="0">
                <a:latin typeface="Georgia"/>
                <a:cs typeface="Georgia"/>
              </a:rPr>
              <a:t>и</a:t>
            </a:r>
            <a:r>
              <a:rPr sz="1088" spc="-7" dirty="0">
                <a:latin typeface="Georgia"/>
                <a:cs typeface="Georgia"/>
              </a:rPr>
              <a:t>ро</a:t>
            </a:r>
            <a:r>
              <a:rPr sz="1088" spc="-3" dirty="0">
                <a:latin typeface="Georgia"/>
                <a:cs typeface="Georgia"/>
              </a:rPr>
              <a:t>ван</a:t>
            </a:r>
            <a:r>
              <a:rPr sz="1088" spc="-7" dirty="0">
                <a:latin typeface="Georgia"/>
                <a:cs typeface="Georgia"/>
              </a:rPr>
              <a:t>и</a:t>
            </a:r>
            <a:r>
              <a:rPr sz="1088" spc="-3" dirty="0">
                <a:latin typeface="Georgia"/>
                <a:cs typeface="Georgia"/>
              </a:rPr>
              <a:t>е  </a:t>
            </a:r>
            <a:r>
              <a:rPr sz="1088" spc="-7" dirty="0">
                <a:latin typeface="Georgia"/>
                <a:cs typeface="Georgia"/>
              </a:rPr>
              <a:t>Спринта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0005B7B1-1028-6D90-8DD9-5FF0DF8562B6}"/>
              </a:ext>
            </a:extLst>
          </p:cNvPr>
          <p:cNvSpPr txBox="1"/>
          <p:nvPr/>
        </p:nvSpPr>
        <p:spPr>
          <a:xfrm>
            <a:off x="4298920" y="2170485"/>
            <a:ext cx="1116368" cy="541482"/>
          </a:xfrm>
          <a:prstGeom prst="rect">
            <a:avLst/>
          </a:prstGeom>
          <a:solidFill>
            <a:srgbClr val="FFE6A8"/>
          </a:solidFill>
        </p:spPr>
        <p:txBody>
          <a:bodyPr vert="horz" wrap="square" lIns="0" tIns="2591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26">
              <a:latin typeface="Times New Roman"/>
              <a:cs typeface="Times New Roman"/>
            </a:endParaRPr>
          </a:p>
          <a:p>
            <a:pPr marL="282439" marR="275961" indent="77735"/>
            <a:r>
              <a:rPr sz="1088" spc="-7" dirty="0">
                <a:latin typeface="Georgia"/>
                <a:cs typeface="Georgia"/>
              </a:rPr>
              <a:t>Обзор  Спринта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C511CE2-9B69-5EB3-0F6E-A2560D471353}"/>
              </a:ext>
            </a:extLst>
          </p:cNvPr>
          <p:cNvSpPr txBox="1"/>
          <p:nvPr/>
        </p:nvSpPr>
        <p:spPr>
          <a:xfrm>
            <a:off x="3072771" y="2170485"/>
            <a:ext cx="1115505" cy="541482"/>
          </a:xfrm>
          <a:prstGeom prst="rect">
            <a:avLst/>
          </a:prstGeom>
          <a:solidFill>
            <a:srgbClr val="FFE6A8"/>
          </a:solidFill>
        </p:spPr>
        <p:txBody>
          <a:bodyPr vert="horz" wrap="square" lIns="0" tIns="2591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26">
              <a:latin typeface="Times New Roman"/>
              <a:cs typeface="Times New Roman"/>
            </a:endParaRPr>
          </a:p>
          <a:p>
            <a:pPr marL="351969" marR="133446" indent="-212477"/>
            <a:r>
              <a:rPr sz="1088" spc="-7" dirty="0">
                <a:latin typeface="Georgia"/>
                <a:cs typeface="Georgia"/>
              </a:rPr>
              <a:t>Е</a:t>
            </a:r>
            <a:r>
              <a:rPr sz="1088" spc="-3" dirty="0">
                <a:latin typeface="Georgia"/>
                <a:cs typeface="Georgia"/>
              </a:rPr>
              <a:t>ж</a:t>
            </a:r>
            <a:r>
              <a:rPr sz="1088" spc="-7" dirty="0">
                <a:latin typeface="Georgia"/>
                <a:cs typeface="Georgia"/>
              </a:rPr>
              <a:t>е</a:t>
            </a:r>
            <a:r>
              <a:rPr sz="1088" spc="-10" dirty="0">
                <a:latin typeface="Georgia"/>
                <a:cs typeface="Georgia"/>
              </a:rPr>
              <a:t>д</a:t>
            </a:r>
            <a:r>
              <a:rPr sz="1088" spc="-3" dirty="0">
                <a:latin typeface="Georgia"/>
                <a:cs typeface="Georgia"/>
              </a:rPr>
              <a:t>невный  </a:t>
            </a:r>
            <a:r>
              <a:rPr sz="1088" spc="-7" dirty="0">
                <a:latin typeface="Georgia"/>
                <a:cs typeface="Georgia"/>
              </a:rPr>
              <a:t>Скрам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928A5738-5526-AD42-B6E3-61E602933CAB}"/>
              </a:ext>
            </a:extLst>
          </p:cNvPr>
          <p:cNvSpPr txBox="1"/>
          <p:nvPr/>
        </p:nvSpPr>
        <p:spPr>
          <a:xfrm>
            <a:off x="5526105" y="2170485"/>
            <a:ext cx="1116368" cy="541482"/>
          </a:xfrm>
          <a:prstGeom prst="rect">
            <a:avLst/>
          </a:prstGeom>
          <a:solidFill>
            <a:srgbClr val="FFE6A8"/>
          </a:solidFill>
        </p:spPr>
        <p:txBody>
          <a:bodyPr vert="horz" wrap="square" lIns="0" tIns="2591" rIns="0" bIns="0" rtlCol="0">
            <a:spAutoFit/>
          </a:bodyPr>
          <a:lstStyle/>
          <a:p>
            <a:pPr>
              <a:spcBef>
                <a:spcPts val="20"/>
              </a:spcBef>
            </a:pPr>
            <a:endParaRPr sz="1326">
              <a:latin typeface="Times New Roman"/>
              <a:cs typeface="Times New Roman"/>
            </a:endParaRPr>
          </a:p>
          <a:p>
            <a:pPr marL="282439" marR="78599" indent="-196930"/>
            <a:r>
              <a:rPr sz="1088" spc="-3" dirty="0">
                <a:latin typeface="Georgia"/>
                <a:cs typeface="Georgia"/>
              </a:rPr>
              <a:t>Ретроспе</a:t>
            </a:r>
            <a:r>
              <a:rPr sz="1088" spc="-10" dirty="0">
                <a:latin typeface="Georgia"/>
                <a:cs typeface="Georgia"/>
              </a:rPr>
              <a:t>к</a:t>
            </a:r>
            <a:r>
              <a:rPr sz="1088" spc="-3" dirty="0">
                <a:latin typeface="Georgia"/>
                <a:cs typeface="Georgia"/>
              </a:rPr>
              <a:t>тива  </a:t>
            </a:r>
            <a:r>
              <a:rPr sz="1088" spc="-7" dirty="0">
                <a:latin typeface="Georgia"/>
                <a:cs typeface="Georgia"/>
              </a:rPr>
              <a:t>Спринта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3" name="object 8">
            <a:extLst>
              <a:ext uri="{FF2B5EF4-FFF2-40B4-BE49-F238E27FC236}">
                <a16:creationId xmlns:a16="http://schemas.microsoft.com/office/drawing/2014/main" id="{172C4CBB-5CCE-2D81-E1D0-821AD7BBF571}"/>
              </a:ext>
            </a:extLst>
          </p:cNvPr>
          <p:cNvSpPr txBox="1"/>
          <p:nvPr/>
        </p:nvSpPr>
        <p:spPr>
          <a:xfrm>
            <a:off x="6733596" y="2170485"/>
            <a:ext cx="1116368" cy="721507"/>
          </a:xfrm>
          <a:prstGeom prst="rect">
            <a:avLst/>
          </a:prstGeom>
          <a:solidFill>
            <a:srgbClr val="FFE6A8"/>
          </a:solidFill>
        </p:spPr>
        <p:txBody>
          <a:bodyPr vert="horz" wrap="square" lIns="0" tIns="9933" rIns="0" bIns="0" rtlCol="0">
            <a:spAutoFit/>
          </a:bodyPr>
          <a:lstStyle/>
          <a:p>
            <a:pPr marL="103647" marR="95874" algn="ctr">
              <a:spcBef>
                <a:spcPts val="78"/>
              </a:spcBef>
            </a:pPr>
            <a:r>
              <a:rPr sz="1088" spc="-3" dirty="0">
                <a:latin typeface="Georgia"/>
                <a:cs typeface="Georgia"/>
              </a:rPr>
              <a:t>А</a:t>
            </a:r>
            <a:r>
              <a:rPr sz="1088" spc="-10" dirty="0">
                <a:latin typeface="Georgia"/>
                <a:cs typeface="Georgia"/>
              </a:rPr>
              <a:t>к</a:t>
            </a:r>
            <a:r>
              <a:rPr sz="1088" spc="-3" dirty="0">
                <a:latin typeface="Georgia"/>
                <a:cs typeface="Georgia"/>
              </a:rPr>
              <a:t>туал</a:t>
            </a:r>
            <a:r>
              <a:rPr sz="1088" spc="-10" dirty="0">
                <a:latin typeface="Georgia"/>
                <a:cs typeface="Georgia"/>
              </a:rPr>
              <a:t>и</a:t>
            </a:r>
            <a:r>
              <a:rPr sz="1088" spc="-3" dirty="0">
                <a:latin typeface="Georgia"/>
                <a:cs typeface="Georgia"/>
              </a:rPr>
              <a:t>зац</a:t>
            </a:r>
            <a:r>
              <a:rPr sz="1088" spc="-10" dirty="0">
                <a:latin typeface="Georgia"/>
                <a:cs typeface="Georgia"/>
              </a:rPr>
              <a:t>и</a:t>
            </a:r>
            <a:r>
              <a:rPr sz="1088" spc="-3" dirty="0">
                <a:latin typeface="Georgia"/>
                <a:cs typeface="Georgia"/>
              </a:rPr>
              <a:t>я  </a:t>
            </a:r>
            <a:r>
              <a:rPr sz="1088" spc="-7" dirty="0">
                <a:latin typeface="Georgia"/>
                <a:cs typeface="Georgia"/>
              </a:rPr>
              <a:t>требований</a:t>
            </a:r>
            <a:endParaRPr sz="1088">
              <a:latin typeface="Georgia"/>
              <a:cs typeface="Georgia"/>
            </a:endParaRPr>
          </a:p>
          <a:p>
            <a:pPr marL="188292" marR="181815" indent="-1296" algn="ctr">
              <a:spcBef>
                <a:spcPts val="10"/>
              </a:spcBef>
            </a:pPr>
            <a:r>
              <a:rPr sz="816" i="1" dirty="0">
                <a:latin typeface="Georgia"/>
                <a:cs typeface="Georgia"/>
              </a:rPr>
              <a:t>(Не </a:t>
            </a:r>
            <a:r>
              <a:rPr sz="816" i="1" spc="-3" dirty="0">
                <a:latin typeface="Georgia"/>
                <a:cs typeface="Georgia"/>
              </a:rPr>
              <a:t>является  </a:t>
            </a:r>
            <a:r>
              <a:rPr sz="816" i="1" dirty="0">
                <a:latin typeface="Georgia"/>
                <a:cs typeface="Georgia"/>
              </a:rPr>
              <a:t>обя</a:t>
            </a:r>
            <a:r>
              <a:rPr sz="816" i="1" spc="-3" dirty="0">
                <a:latin typeface="Georgia"/>
                <a:cs typeface="Georgia"/>
              </a:rPr>
              <a:t>зате</a:t>
            </a:r>
            <a:r>
              <a:rPr sz="816" i="1" dirty="0">
                <a:latin typeface="Georgia"/>
                <a:cs typeface="Georgia"/>
              </a:rPr>
              <a:t>ль</a:t>
            </a:r>
            <a:r>
              <a:rPr sz="816" i="1" spc="-3" dirty="0">
                <a:latin typeface="Georgia"/>
                <a:cs typeface="Georgia"/>
              </a:rPr>
              <a:t>н</a:t>
            </a:r>
            <a:r>
              <a:rPr sz="816" i="1" dirty="0">
                <a:latin typeface="Georgia"/>
                <a:cs typeface="Georgia"/>
              </a:rPr>
              <a:t>ым  </a:t>
            </a:r>
            <a:r>
              <a:rPr sz="816" i="1" spc="-3" dirty="0">
                <a:latin typeface="Georgia"/>
                <a:cs typeface="Georgia"/>
              </a:rPr>
              <a:t>событием)</a:t>
            </a:r>
            <a:endParaRPr sz="816">
              <a:latin typeface="Georgia"/>
              <a:cs typeface="Georgia"/>
            </a:endParaRPr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BFE4C4E3-3CA6-B4F2-3B04-B3B8C180CE06}"/>
              </a:ext>
            </a:extLst>
          </p:cNvPr>
          <p:cNvSpPr txBox="1"/>
          <p:nvPr/>
        </p:nvSpPr>
        <p:spPr>
          <a:xfrm>
            <a:off x="1976873" y="1576845"/>
            <a:ext cx="861137" cy="538690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173177" marR="167562" indent="864" algn="ctr">
              <a:lnSpc>
                <a:spcPts val="1027"/>
              </a:lnSpc>
              <a:spcBef>
                <a:spcPts val="201"/>
              </a:spcBef>
            </a:pPr>
            <a:r>
              <a:rPr sz="952" i="1" dirty="0">
                <a:latin typeface="Georgia"/>
                <a:cs typeface="Georgia"/>
              </a:rPr>
              <a:t>В</a:t>
            </a:r>
            <a:r>
              <a:rPr sz="952" i="1" spc="-51" dirty="0">
                <a:latin typeface="Georgia"/>
                <a:cs typeface="Georgia"/>
              </a:rPr>
              <a:t> </a:t>
            </a:r>
            <a:r>
              <a:rPr sz="952" i="1" spc="-3" dirty="0">
                <a:latin typeface="Georgia"/>
                <a:cs typeface="Georgia"/>
              </a:rPr>
              <a:t>начале  </a:t>
            </a:r>
            <a:r>
              <a:rPr sz="952" i="1" dirty="0">
                <a:latin typeface="Georgia"/>
                <a:cs typeface="Georgia"/>
              </a:rPr>
              <a:t>спринта</a:t>
            </a:r>
            <a:endParaRPr sz="952">
              <a:latin typeface="Georgia"/>
              <a:cs typeface="Georgia"/>
            </a:endParaRPr>
          </a:p>
          <a:p>
            <a:pPr marL="8637" marR="3455" algn="ctr">
              <a:lnSpc>
                <a:spcPts val="1027"/>
              </a:lnSpc>
              <a:spcBef>
                <a:spcPts val="3"/>
              </a:spcBef>
            </a:pPr>
            <a:r>
              <a:rPr sz="952" i="1" dirty="0">
                <a:latin typeface="Georgia"/>
                <a:cs typeface="Georgia"/>
              </a:rPr>
              <a:t>(один раз в</a:t>
            </a:r>
            <a:r>
              <a:rPr sz="952" i="1" spc="-68" dirty="0">
                <a:latin typeface="Georgia"/>
                <a:cs typeface="Georgia"/>
              </a:rPr>
              <a:t> </a:t>
            </a:r>
            <a:r>
              <a:rPr sz="952" i="1" dirty="0">
                <a:latin typeface="Georgia"/>
                <a:cs typeface="Georgia"/>
              </a:rPr>
              <a:t>2-4  </a:t>
            </a:r>
            <a:r>
              <a:rPr sz="952" i="1" spc="-3" dirty="0">
                <a:latin typeface="Georgia"/>
                <a:cs typeface="Georgia"/>
              </a:rPr>
              <a:t>недели)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21B48CB0-DF77-F00F-172A-6DFBF8F59CF1}"/>
              </a:ext>
            </a:extLst>
          </p:cNvPr>
          <p:cNvSpPr txBox="1"/>
          <p:nvPr/>
        </p:nvSpPr>
        <p:spPr>
          <a:xfrm>
            <a:off x="3197667" y="1705799"/>
            <a:ext cx="884026" cy="410450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8205" marR="3455" algn="ctr">
              <a:lnSpc>
                <a:spcPts val="1027"/>
              </a:lnSpc>
              <a:spcBef>
                <a:spcPts val="201"/>
              </a:spcBef>
            </a:pPr>
            <a:r>
              <a:rPr sz="952" i="1" spc="-3" dirty="0">
                <a:latin typeface="Georgia"/>
                <a:cs typeface="Georgia"/>
              </a:rPr>
              <a:t>Каждый день  </a:t>
            </a:r>
            <a:r>
              <a:rPr sz="952" i="1" dirty="0">
                <a:latin typeface="Georgia"/>
                <a:cs typeface="Georgia"/>
              </a:rPr>
              <a:t>(в </a:t>
            </a:r>
            <a:r>
              <a:rPr sz="952" i="1" spc="-3" dirty="0">
                <a:latin typeface="Georgia"/>
                <a:cs typeface="Georgia"/>
              </a:rPr>
              <a:t>начале или</a:t>
            </a:r>
            <a:r>
              <a:rPr sz="952" i="1" spc="-54" dirty="0">
                <a:latin typeface="Georgia"/>
                <a:cs typeface="Georgia"/>
              </a:rPr>
              <a:t> </a:t>
            </a:r>
            <a:r>
              <a:rPr sz="952" i="1" dirty="0">
                <a:latin typeface="Georgia"/>
                <a:cs typeface="Georgia"/>
              </a:rPr>
              <a:t>в  конце</a:t>
            </a:r>
            <a:r>
              <a:rPr sz="952" i="1" spc="-24" dirty="0">
                <a:latin typeface="Georgia"/>
                <a:cs typeface="Georgia"/>
              </a:rPr>
              <a:t> </a:t>
            </a:r>
            <a:r>
              <a:rPr sz="952" i="1" spc="-3" dirty="0">
                <a:latin typeface="Georgia"/>
                <a:cs typeface="Georgia"/>
              </a:rPr>
              <a:t>дня)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BFA3151C-1DBE-21E4-6E0E-3ECCED6A028E}"/>
              </a:ext>
            </a:extLst>
          </p:cNvPr>
          <p:cNvSpPr txBox="1"/>
          <p:nvPr/>
        </p:nvSpPr>
        <p:spPr>
          <a:xfrm>
            <a:off x="4601052" y="1849697"/>
            <a:ext cx="531625" cy="282209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8637" marR="3455" indent="38004">
              <a:lnSpc>
                <a:spcPts val="1027"/>
              </a:lnSpc>
              <a:spcBef>
                <a:spcPts val="201"/>
              </a:spcBef>
            </a:pPr>
            <a:r>
              <a:rPr sz="952" i="1" dirty="0">
                <a:latin typeface="Georgia"/>
                <a:cs typeface="Georgia"/>
              </a:rPr>
              <a:t>В </a:t>
            </a:r>
            <a:r>
              <a:rPr sz="952" i="1" spc="-3" dirty="0">
                <a:latin typeface="Georgia"/>
                <a:cs typeface="Georgia"/>
              </a:rPr>
              <a:t>конце  </a:t>
            </a:r>
            <a:r>
              <a:rPr sz="952" i="1" dirty="0">
                <a:latin typeface="Georgia"/>
                <a:cs typeface="Georgia"/>
              </a:rPr>
              <a:t>спринта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96D8DDF0-2AC1-926A-04C1-C32C30388A65}"/>
              </a:ext>
            </a:extLst>
          </p:cNvPr>
          <p:cNvSpPr txBox="1"/>
          <p:nvPr/>
        </p:nvSpPr>
        <p:spPr>
          <a:xfrm>
            <a:off x="5828236" y="1849697"/>
            <a:ext cx="531625" cy="282209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8637" marR="3455" indent="38004">
              <a:lnSpc>
                <a:spcPts val="1027"/>
              </a:lnSpc>
              <a:spcBef>
                <a:spcPts val="201"/>
              </a:spcBef>
            </a:pPr>
            <a:r>
              <a:rPr sz="952" i="1" dirty="0">
                <a:latin typeface="Georgia"/>
                <a:cs typeface="Georgia"/>
              </a:rPr>
              <a:t>В </a:t>
            </a:r>
            <a:r>
              <a:rPr sz="952" i="1" spc="-3" dirty="0">
                <a:latin typeface="Georgia"/>
                <a:cs typeface="Georgia"/>
              </a:rPr>
              <a:t>конце  </a:t>
            </a:r>
            <a:r>
              <a:rPr sz="952" i="1" dirty="0">
                <a:latin typeface="Georgia"/>
                <a:cs typeface="Georgia"/>
              </a:rPr>
              <a:t>спринта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FE87C4BF-00A1-7449-3A2E-EF9F78C77FBE}"/>
              </a:ext>
            </a:extLst>
          </p:cNvPr>
          <p:cNvSpPr txBox="1"/>
          <p:nvPr/>
        </p:nvSpPr>
        <p:spPr>
          <a:xfrm>
            <a:off x="6995047" y="1849697"/>
            <a:ext cx="627066" cy="282209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56142" marR="3455" indent="-47937">
              <a:lnSpc>
                <a:spcPts val="1027"/>
              </a:lnSpc>
              <a:spcBef>
                <a:spcPts val="201"/>
              </a:spcBef>
            </a:pPr>
            <a:r>
              <a:rPr sz="952" i="1" dirty="0">
                <a:latin typeface="Georgia"/>
                <a:cs typeface="Georgia"/>
              </a:rPr>
              <a:t>В</a:t>
            </a:r>
            <a:r>
              <a:rPr sz="952" i="1" spc="-51" dirty="0">
                <a:latin typeface="Georgia"/>
                <a:cs typeface="Georgia"/>
              </a:rPr>
              <a:t> </a:t>
            </a:r>
            <a:r>
              <a:rPr sz="952" i="1" spc="-3" dirty="0">
                <a:latin typeface="Georgia"/>
                <a:cs typeface="Georgia"/>
              </a:rPr>
              <a:t>середине  </a:t>
            </a:r>
            <a:r>
              <a:rPr sz="952" i="1" dirty="0">
                <a:latin typeface="Georgia"/>
                <a:cs typeface="Georgia"/>
              </a:rPr>
              <a:t>спринта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19" name="object 14">
            <a:extLst>
              <a:ext uri="{FF2B5EF4-FFF2-40B4-BE49-F238E27FC236}">
                <a16:creationId xmlns:a16="http://schemas.microsoft.com/office/drawing/2014/main" id="{3C12A65B-D4C8-C12A-DA0E-61A6E0144BF8}"/>
              </a:ext>
            </a:extLst>
          </p:cNvPr>
          <p:cNvSpPr txBox="1"/>
          <p:nvPr/>
        </p:nvSpPr>
        <p:spPr>
          <a:xfrm>
            <a:off x="7128751" y="4074574"/>
            <a:ext cx="328648" cy="175703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1</a:t>
            </a:r>
            <a:r>
              <a:rPr sz="1088" i="1" spc="-41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час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4BC282FF-54B8-1BA9-2BAE-F1515D8420B4}"/>
              </a:ext>
            </a:extLst>
          </p:cNvPr>
          <p:cNvSpPr/>
          <p:nvPr/>
        </p:nvSpPr>
        <p:spPr>
          <a:xfrm>
            <a:off x="1441362" y="3228725"/>
            <a:ext cx="382631" cy="390837"/>
          </a:xfrm>
          <a:custGeom>
            <a:avLst/>
            <a:gdLst/>
            <a:ahLst/>
            <a:cxnLst/>
            <a:rect l="l" t="t" r="r" b="b"/>
            <a:pathLst>
              <a:path w="562610" h="574675">
                <a:moveTo>
                  <a:pt x="89090" y="301498"/>
                </a:moveTo>
                <a:lnTo>
                  <a:pt x="38976" y="301498"/>
                </a:lnTo>
                <a:lnTo>
                  <a:pt x="45358" y="347203"/>
                </a:lnTo>
                <a:lnTo>
                  <a:pt x="59766" y="389919"/>
                </a:lnTo>
                <a:lnTo>
                  <a:pt x="81353" y="428775"/>
                </a:lnTo>
                <a:lnTo>
                  <a:pt x="109269" y="462899"/>
                </a:lnTo>
                <a:lnTo>
                  <a:pt x="142666" y="491421"/>
                </a:lnTo>
                <a:lnTo>
                  <a:pt x="180695" y="513470"/>
                </a:lnTo>
                <a:lnTo>
                  <a:pt x="222509" y="528177"/>
                </a:lnTo>
                <a:lnTo>
                  <a:pt x="267258" y="534670"/>
                </a:lnTo>
                <a:lnTo>
                  <a:pt x="267258" y="568833"/>
                </a:lnTo>
                <a:lnTo>
                  <a:pt x="275615" y="574548"/>
                </a:lnTo>
                <a:lnTo>
                  <a:pt x="289534" y="574548"/>
                </a:lnTo>
                <a:lnTo>
                  <a:pt x="295097" y="568833"/>
                </a:lnTo>
                <a:lnTo>
                  <a:pt x="295097" y="534670"/>
                </a:lnTo>
                <a:lnTo>
                  <a:pt x="340650" y="528177"/>
                </a:lnTo>
                <a:lnTo>
                  <a:pt x="382877" y="513470"/>
                </a:lnTo>
                <a:lnTo>
                  <a:pt x="421058" y="491421"/>
                </a:lnTo>
                <a:lnTo>
                  <a:pt x="430352" y="483489"/>
                </a:lnTo>
                <a:lnTo>
                  <a:pt x="267258" y="483489"/>
                </a:lnTo>
                <a:lnTo>
                  <a:pt x="221581" y="474779"/>
                </a:lnTo>
                <a:lnTo>
                  <a:pt x="180235" y="455299"/>
                </a:lnTo>
                <a:lnTo>
                  <a:pt x="144765" y="426640"/>
                </a:lnTo>
                <a:lnTo>
                  <a:pt x="116720" y="390393"/>
                </a:lnTo>
                <a:lnTo>
                  <a:pt x="97646" y="348148"/>
                </a:lnTo>
                <a:lnTo>
                  <a:pt x="89090" y="301498"/>
                </a:lnTo>
                <a:close/>
              </a:path>
              <a:path w="562610" h="574675">
                <a:moveTo>
                  <a:pt x="228282" y="301498"/>
                </a:moveTo>
                <a:lnTo>
                  <a:pt x="194881" y="301498"/>
                </a:lnTo>
                <a:lnTo>
                  <a:pt x="203447" y="329112"/>
                </a:lnTo>
                <a:lnTo>
                  <a:pt x="219583" y="351631"/>
                </a:lnTo>
                <a:lnTo>
                  <a:pt x="241462" y="368292"/>
                </a:lnTo>
                <a:lnTo>
                  <a:pt x="267258" y="378333"/>
                </a:lnTo>
                <a:lnTo>
                  <a:pt x="267258" y="483489"/>
                </a:lnTo>
                <a:lnTo>
                  <a:pt x="295097" y="483489"/>
                </a:lnTo>
                <a:lnTo>
                  <a:pt x="295097" y="378333"/>
                </a:lnTo>
                <a:lnTo>
                  <a:pt x="322501" y="368292"/>
                </a:lnTo>
                <a:lnTo>
                  <a:pt x="345208" y="351631"/>
                </a:lnTo>
                <a:lnTo>
                  <a:pt x="352696" y="341376"/>
                </a:lnTo>
                <a:lnTo>
                  <a:pt x="267258" y="341376"/>
                </a:lnTo>
                <a:lnTo>
                  <a:pt x="253732" y="335537"/>
                </a:lnTo>
                <a:lnTo>
                  <a:pt x="242550" y="326771"/>
                </a:lnTo>
                <a:lnTo>
                  <a:pt x="233979" y="315337"/>
                </a:lnTo>
                <a:lnTo>
                  <a:pt x="228282" y="301498"/>
                </a:lnTo>
                <a:close/>
              </a:path>
              <a:path w="562610" h="574675">
                <a:moveTo>
                  <a:pt x="526161" y="301498"/>
                </a:moveTo>
                <a:lnTo>
                  <a:pt x="476059" y="301498"/>
                </a:lnTo>
                <a:lnTo>
                  <a:pt x="466519" y="348148"/>
                </a:lnTo>
                <a:lnTo>
                  <a:pt x="447081" y="390393"/>
                </a:lnTo>
                <a:lnTo>
                  <a:pt x="418982" y="426640"/>
                </a:lnTo>
                <a:lnTo>
                  <a:pt x="383460" y="455299"/>
                </a:lnTo>
                <a:lnTo>
                  <a:pt x="341752" y="474779"/>
                </a:lnTo>
                <a:lnTo>
                  <a:pt x="295097" y="483489"/>
                </a:lnTo>
                <a:lnTo>
                  <a:pt x="430352" y="483489"/>
                </a:lnTo>
                <a:lnTo>
                  <a:pt x="454477" y="462899"/>
                </a:lnTo>
                <a:lnTo>
                  <a:pt x="482415" y="428775"/>
                </a:lnTo>
                <a:lnTo>
                  <a:pt x="504153" y="389919"/>
                </a:lnTo>
                <a:lnTo>
                  <a:pt x="518975" y="347203"/>
                </a:lnTo>
                <a:lnTo>
                  <a:pt x="526161" y="301498"/>
                </a:lnTo>
                <a:close/>
              </a:path>
              <a:path w="562610" h="574675">
                <a:moveTo>
                  <a:pt x="295097" y="301498"/>
                </a:moveTo>
                <a:lnTo>
                  <a:pt x="267258" y="301498"/>
                </a:lnTo>
                <a:lnTo>
                  <a:pt x="267258" y="341376"/>
                </a:lnTo>
                <a:lnTo>
                  <a:pt x="295097" y="341376"/>
                </a:lnTo>
                <a:lnTo>
                  <a:pt x="295097" y="301498"/>
                </a:lnTo>
                <a:close/>
              </a:path>
              <a:path w="562610" h="574675">
                <a:moveTo>
                  <a:pt x="370268" y="301498"/>
                </a:moveTo>
                <a:lnTo>
                  <a:pt x="336854" y="301498"/>
                </a:lnTo>
                <a:lnTo>
                  <a:pt x="330723" y="315337"/>
                </a:lnTo>
                <a:lnTo>
                  <a:pt x="321195" y="326771"/>
                </a:lnTo>
                <a:lnTo>
                  <a:pt x="309058" y="335537"/>
                </a:lnTo>
                <a:lnTo>
                  <a:pt x="295097" y="341376"/>
                </a:lnTo>
                <a:lnTo>
                  <a:pt x="352696" y="341376"/>
                </a:lnTo>
                <a:lnTo>
                  <a:pt x="361651" y="329112"/>
                </a:lnTo>
                <a:lnTo>
                  <a:pt x="370268" y="301498"/>
                </a:lnTo>
                <a:close/>
              </a:path>
              <a:path w="562610" h="574675">
                <a:moveTo>
                  <a:pt x="556793" y="273050"/>
                </a:moveTo>
                <a:lnTo>
                  <a:pt x="5562" y="273050"/>
                </a:lnTo>
                <a:lnTo>
                  <a:pt x="0" y="278765"/>
                </a:lnTo>
                <a:lnTo>
                  <a:pt x="0" y="295783"/>
                </a:lnTo>
                <a:lnTo>
                  <a:pt x="5562" y="301498"/>
                </a:lnTo>
                <a:lnTo>
                  <a:pt x="556793" y="301498"/>
                </a:lnTo>
                <a:lnTo>
                  <a:pt x="562356" y="295783"/>
                </a:lnTo>
                <a:lnTo>
                  <a:pt x="562356" y="278765"/>
                </a:lnTo>
                <a:lnTo>
                  <a:pt x="556793" y="273050"/>
                </a:lnTo>
                <a:close/>
              </a:path>
              <a:path w="562610" h="574675">
                <a:moveTo>
                  <a:pt x="289534" y="0"/>
                </a:moveTo>
                <a:lnTo>
                  <a:pt x="275615" y="0"/>
                </a:lnTo>
                <a:lnTo>
                  <a:pt x="267258" y="5715"/>
                </a:lnTo>
                <a:lnTo>
                  <a:pt x="267258" y="39878"/>
                </a:lnTo>
                <a:lnTo>
                  <a:pt x="222509" y="46370"/>
                </a:lnTo>
                <a:lnTo>
                  <a:pt x="180695" y="61077"/>
                </a:lnTo>
                <a:lnTo>
                  <a:pt x="142666" y="83126"/>
                </a:lnTo>
                <a:lnTo>
                  <a:pt x="109269" y="111648"/>
                </a:lnTo>
                <a:lnTo>
                  <a:pt x="81353" y="145772"/>
                </a:lnTo>
                <a:lnTo>
                  <a:pt x="59766" y="184628"/>
                </a:lnTo>
                <a:lnTo>
                  <a:pt x="45358" y="227344"/>
                </a:lnTo>
                <a:lnTo>
                  <a:pt x="38976" y="273050"/>
                </a:lnTo>
                <a:lnTo>
                  <a:pt x="89090" y="273050"/>
                </a:lnTo>
                <a:lnTo>
                  <a:pt x="97646" y="226399"/>
                </a:lnTo>
                <a:lnTo>
                  <a:pt x="116720" y="184154"/>
                </a:lnTo>
                <a:lnTo>
                  <a:pt x="144765" y="147907"/>
                </a:lnTo>
                <a:lnTo>
                  <a:pt x="180235" y="119248"/>
                </a:lnTo>
                <a:lnTo>
                  <a:pt x="221581" y="99768"/>
                </a:lnTo>
                <a:lnTo>
                  <a:pt x="267258" y="91059"/>
                </a:lnTo>
                <a:lnTo>
                  <a:pt x="430352" y="91059"/>
                </a:lnTo>
                <a:lnTo>
                  <a:pt x="421058" y="83126"/>
                </a:lnTo>
                <a:lnTo>
                  <a:pt x="382877" y="61077"/>
                </a:lnTo>
                <a:lnTo>
                  <a:pt x="340650" y="46370"/>
                </a:lnTo>
                <a:lnTo>
                  <a:pt x="295097" y="39878"/>
                </a:lnTo>
                <a:lnTo>
                  <a:pt x="295097" y="5715"/>
                </a:lnTo>
                <a:lnTo>
                  <a:pt x="289534" y="0"/>
                </a:lnTo>
                <a:close/>
              </a:path>
              <a:path w="562610" h="574675">
                <a:moveTo>
                  <a:pt x="295097" y="91059"/>
                </a:moveTo>
                <a:lnTo>
                  <a:pt x="267258" y="91059"/>
                </a:lnTo>
                <a:lnTo>
                  <a:pt x="267258" y="196215"/>
                </a:lnTo>
                <a:lnTo>
                  <a:pt x="241462" y="206255"/>
                </a:lnTo>
                <a:lnTo>
                  <a:pt x="219582" y="222916"/>
                </a:lnTo>
                <a:lnTo>
                  <a:pt x="203447" y="245435"/>
                </a:lnTo>
                <a:lnTo>
                  <a:pt x="194881" y="273050"/>
                </a:lnTo>
                <a:lnTo>
                  <a:pt x="228282" y="273050"/>
                </a:lnTo>
                <a:lnTo>
                  <a:pt x="233979" y="259210"/>
                </a:lnTo>
                <a:lnTo>
                  <a:pt x="242550" y="247777"/>
                </a:lnTo>
                <a:lnTo>
                  <a:pt x="253732" y="239010"/>
                </a:lnTo>
                <a:lnTo>
                  <a:pt x="267258" y="233172"/>
                </a:lnTo>
                <a:lnTo>
                  <a:pt x="352696" y="233172"/>
                </a:lnTo>
                <a:lnTo>
                  <a:pt x="345208" y="222916"/>
                </a:lnTo>
                <a:lnTo>
                  <a:pt x="322501" y="206255"/>
                </a:lnTo>
                <a:lnTo>
                  <a:pt x="295097" y="196215"/>
                </a:lnTo>
                <a:lnTo>
                  <a:pt x="295097" y="91059"/>
                </a:lnTo>
                <a:close/>
              </a:path>
              <a:path w="562610" h="574675">
                <a:moveTo>
                  <a:pt x="295097" y="233172"/>
                </a:moveTo>
                <a:lnTo>
                  <a:pt x="267258" y="233172"/>
                </a:lnTo>
                <a:lnTo>
                  <a:pt x="267258" y="273050"/>
                </a:lnTo>
                <a:lnTo>
                  <a:pt x="295097" y="273050"/>
                </a:lnTo>
                <a:lnTo>
                  <a:pt x="295097" y="233172"/>
                </a:lnTo>
                <a:close/>
              </a:path>
              <a:path w="562610" h="574675">
                <a:moveTo>
                  <a:pt x="352696" y="233172"/>
                </a:moveTo>
                <a:lnTo>
                  <a:pt x="295097" y="233172"/>
                </a:lnTo>
                <a:lnTo>
                  <a:pt x="309058" y="239010"/>
                </a:lnTo>
                <a:lnTo>
                  <a:pt x="321195" y="247777"/>
                </a:lnTo>
                <a:lnTo>
                  <a:pt x="330723" y="259210"/>
                </a:lnTo>
                <a:lnTo>
                  <a:pt x="336854" y="273050"/>
                </a:lnTo>
                <a:lnTo>
                  <a:pt x="370268" y="273050"/>
                </a:lnTo>
                <a:lnTo>
                  <a:pt x="361651" y="245435"/>
                </a:lnTo>
                <a:lnTo>
                  <a:pt x="352696" y="233172"/>
                </a:lnTo>
                <a:close/>
              </a:path>
              <a:path w="562610" h="574675">
                <a:moveTo>
                  <a:pt x="430352" y="91059"/>
                </a:moveTo>
                <a:lnTo>
                  <a:pt x="295097" y="91059"/>
                </a:lnTo>
                <a:lnTo>
                  <a:pt x="341752" y="99768"/>
                </a:lnTo>
                <a:lnTo>
                  <a:pt x="383460" y="119248"/>
                </a:lnTo>
                <a:lnTo>
                  <a:pt x="418982" y="147907"/>
                </a:lnTo>
                <a:lnTo>
                  <a:pt x="447081" y="184154"/>
                </a:lnTo>
                <a:lnTo>
                  <a:pt x="466519" y="226399"/>
                </a:lnTo>
                <a:lnTo>
                  <a:pt x="476059" y="273050"/>
                </a:lnTo>
                <a:lnTo>
                  <a:pt x="526161" y="273050"/>
                </a:lnTo>
                <a:lnTo>
                  <a:pt x="518975" y="227344"/>
                </a:lnTo>
                <a:lnTo>
                  <a:pt x="504153" y="184628"/>
                </a:lnTo>
                <a:lnTo>
                  <a:pt x="482415" y="145772"/>
                </a:lnTo>
                <a:lnTo>
                  <a:pt x="454477" y="111648"/>
                </a:lnTo>
                <a:lnTo>
                  <a:pt x="430352" y="9105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FA99B673-E0B3-C593-0E35-573C12648588}"/>
              </a:ext>
            </a:extLst>
          </p:cNvPr>
          <p:cNvSpPr/>
          <p:nvPr/>
        </p:nvSpPr>
        <p:spPr>
          <a:xfrm>
            <a:off x="1529462" y="1634628"/>
            <a:ext cx="195203" cy="293668"/>
          </a:xfrm>
          <a:custGeom>
            <a:avLst/>
            <a:gdLst/>
            <a:ahLst/>
            <a:cxnLst/>
            <a:rect l="l" t="t" r="r" b="b"/>
            <a:pathLst>
              <a:path w="287019" h="431800">
                <a:moveTo>
                  <a:pt x="282873" y="90424"/>
                </a:moveTo>
                <a:lnTo>
                  <a:pt x="155117" y="90424"/>
                </a:lnTo>
                <a:lnTo>
                  <a:pt x="162026" y="92709"/>
                </a:lnTo>
                <a:lnTo>
                  <a:pt x="167957" y="94868"/>
                </a:lnTo>
                <a:lnTo>
                  <a:pt x="172897" y="99313"/>
                </a:lnTo>
                <a:lnTo>
                  <a:pt x="175856" y="103631"/>
                </a:lnTo>
                <a:lnTo>
                  <a:pt x="178828" y="109219"/>
                </a:lnTo>
                <a:lnTo>
                  <a:pt x="180797" y="115824"/>
                </a:lnTo>
                <a:lnTo>
                  <a:pt x="180797" y="128015"/>
                </a:lnTo>
                <a:lnTo>
                  <a:pt x="127444" y="189737"/>
                </a:lnTo>
                <a:lnTo>
                  <a:pt x="116586" y="200787"/>
                </a:lnTo>
                <a:lnTo>
                  <a:pt x="94843" y="232790"/>
                </a:lnTo>
                <a:lnTo>
                  <a:pt x="86944" y="273557"/>
                </a:lnTo>
                <a:lnTo>
                  <a:pt x="85953" y="286765"/>
                </a:lnTo>
                <a:lnTo>
                  <a:pt x="85953" y="297814"/>
                </a:lnTo>
                <a:lnTo>
                  <a:pt x="184746" y="297814"/>
                </a:lnTo>
                <a:lnTo>
                  <a:pt x="185737" y="286765"/>
                </a:lnTo>
                <a:lnTo>
                  <a:pt x="186728" y="276859"/>
                </a:lnTo>
                <a:lnTo>
                  <a:pt x="213398" y="234950"/>
                </a:lnTo>
                <a:lnTo>
                  <a:pt x="242049" y="208533"/>
                </a:lnTo>
                <a:lnTo>
                  <a:pt x="255879" y="193039"/>
                </a:lnTo>
                <a:lnTo>
                  <a:pt x="279590" y="156590"/>
                </a:lnTo>
                <a:lnTo>
                  <a:pt x="286511" y="121284"/>
                </a:lnTo>
                <a:lnTo>
                  <a:pt x="285521" y="106933"/>
                </a:lnTo>
                <a:lnTo>
                  <a:pt x="283552" y="92709"/>
                </a:lnTo>
                <a:lnTo>
                  <a:pt x="282873" y="90424"/>
                </a:lnTo>
                <a:close/>
              </a:path>
              <a:path w="287019" h="431800">
                <a:moveTo>
                  <a:pt x="162026" y="0"/>
                </a:moveTo>
                <a:lnTo>
                  <a:pt x="148196" y="0"/>
                </a:lnTo>
                <a:lnTo>
                  <a:pt x="114604" y="2158"/>
                </a:lnTo>
                <a:lnTo>
                  <a:pt x="72123" y="14350"/>
                </a:lnTo>
                <a:lnTo>
                  <a:pt x="40512" y="37464"/>
                </a:lnTo>
                <a:lnTo>
                  <a:pt x="18770" y="69468"/>
                </a:lnTo>
                <a:lnTo>
                  <a:pt x="1981" y="122427"/>
                </a:lnTo>
                <a:lnTo>
                  <a:pt x="0" y="136778"/>
                </a:lnTo>
                <a:lnTo>
                  <a:pt x="100774" y="151129"/>
                </a:lnTo>
                <a:lnTo>
                  <a:pt x="102742" y="135636"/>
                </a:lnTo>
                <a:lnTo>
                  <a:pt x="106705" y="122427"/>
                </a:lnTo>
                <a:lnTo>
                  <a:pt x="138315" y="91566"/>
                </a:lnTo>
                <a:lnTo>
                  <a:pt x="147205" y="90424"/>
                </a:lnTo>
                <a:lnTo>
                  <a:pt x="282873" y="90424"/>
                </a:lnTo>
                <a:lnTo>
                  <a:pt x="279590" y="79375"/>
                </a:lnTo>
                <a:lnTo>
                  <a:pt x="259842" y="45212"/>
                </a:lnTo>
                <a:lnTo>
                  <a:pt x="230200" y="19812"/>
                </a:lnTo>
                <a:lnTo>
                  <a:pt x="187718" y="3301"/>
                </a:lnTo>
                <a:lnTo>
                  <a:pt x="174866" y="1142"/>
                </a:lnTo>
                <a:lnTo>
                  <a:pt x="162026" y="0"/>
                </a:lnTo>
                <a:close/>
              </a:path>
              <a:path w="287019" h="431800">
                <a:moveTo>
                  <a:pt x="188696" y="326516"/>
                </a:moveTo>
                <a:lnTo>
                  <a:pt x="82994" y="326516"/>
                </a:lnTo>
                <a:lnTo>
                  <a:pt x="82994" y="431291"/>
                </a:lnTo>
                <a:lnTo>
                  <a:pt x="188696" y="431291"/>
                </a:lnTo>
                <a:lnTo>
                  <a:pt x="188696" y="326516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A2FE33F-A855-52C8-6EA0-9C785EC94BCC}"/>
              </a:ext>
            </a:extLst>
          </p:cNvPr>
          <p:cNvSpPr txBox="1"/>
          <p:nvPr/>
        </p:nvSpPr>
        <p:spPr>
          <a:xfrm>
            <a:off x="1397830" y="3123522"/>
            <a:ext cx="1607830" cy="538690"/>
          </a:xfrm>
          <a:prstGeom prst="rect">
            <a:avLst/>
          </a:prstGeom>
        </p:spPr>
        <p:txBody>
          <a:bodyPr vert="horz" wrap="square" lIns="0" tIns="25480" rIns="0" bIns="0" rtlCol="0">
            <a:spAutoFit/>
          </a:bodyPr>
          <a:lstStyle/>
          <a:p>
            <a:pPr marL="492756" marR="61756">
              <a:lnSpc>
                <a:spcPts val="1027"/>
              </a:lnSpc>
              <a:spcBef>
                <a:spcPts val="201"/>
              </a:spcBef>
            </a:pPr>
            <a:r>
              <a:rPr sz="952" dirty="0">
                <a:latin typeface="Georgia"/>
                <a:cs typeface="Georgia"/>
              </a:rPr>
              <a:t>Формирование  </a:t>
            </a:r>
            <a:r>
              <a:rPr sz="952" spc="-3" dirty="0">
                <a:latin typeface="Georgia"/>
                <a:cs typeface="Georgia"/>
              </a:rPr>
              <a:t>объема работ </a:t>
            </a:r>
            <a:r>
              <a:rPr sz="952" dirty="0">
                <a:latin typeface="Georgia"/>
                <a:cs typeface="Georgia"/>
              </a:rPr>
              <a:t>на  </a:t>
            </a:r>
            <a:r>
              <a:rPr sz="952" spc="-3" dirty="0">
                <a:latin typeface="Georgia"/>
                <a:cs typeface="Georgia"/>
              </a:rPr>
              <a:t>спринт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создание  плана</a:t>
            </a:r>
            <a:r>
              <a:rPr sz="952" spc="-31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действий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A0A91C4C-E854-CECF-D46B-B2F3D37E1FBC}"/>
              </a:ext>
            </a:extLst>
          </p:cNvPr>
          <p:cNvSpPr txBox="1"/>
          <p:nvPr/>
        </p:nvSpPr>
        <p:spPr>
          <a:xfrm>
            <a:off x="3013693" y="3007956"/>
            <a:ext cx="1221311" cy="789460"/>
          </a:xfrm>
          <a:prstGeom prst="rect">
            <a:avLst/>
          </a:prstGeom>
          <a:solidFill>
            <a:srgbClr val="F1F1F1">
              <a:alpha val="69802"/>
            </a:srgbClr>
          </a:solidFill>
        </p:spPr>
        <p:txBody>
          <a:bodyPr vert="horz" wrap="square" lIns="0" tIns="1727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952">
              <a:latin typeface="Times New Roman"/>
              <a:cs typeface="Times New Roman"/>
            </a:endParaRPr>
          </a:p>
          <a:p>
            <a:pPr marL="104943" marR="231911">
              <a:lnSpc>
                <a:spcPts val="1027"/>
              </a:lnSpc>
              <a:spcBef>
                <a:spcPts val="3"/>
              </a:spcBef>
            </a:pPr>
            <a:r>
              <a:rPr sz="952" spc="-3" dirty="0">
                <a:latin typeface="Georgia"/>
                <a:cs typeface="Georgia"/>
              </a:rPr>
              <a:t>Создание </a:t>
            </a:r>
            <a:r>
              <a:rPr sz="952" dirty="0">
                <a:latin typeface="Georgia"/>
                <a:cs typeface="Georgia"/>
              </a:rPr>
              <a:t>и  </a:t>
            </a:r>
            <a:r>
              <a:rPr sz="952" spc="-3" dirty="0">
                <a:latin typeface="Georgia"/>
                <a:cs typeface="Georgia"/>
              </a:rPr>
              <a:t>синхрониза</a:t>
            </a:r>
            <a:r>
              <a:rPr sz="952" spc="-7" dirty="0">
                <a:latin typeface="Georgia"/>
                <a:cs typeface="Georgia"/>
              </a:rPr>
              <a:t>ц</a:t>
            </a:r>
            <a:r>
              <a:rPr sz="952" dirty="0">
                <a:latin typeface="Georgia"/>
                <a:cs typeface="Georgia"/>
              </a:rPr>
              <a:t>ия  </a:t>
            </a:r>
            <a:r>
              <a:rPr sz="952" spc="-3" dirty="0">
                <a:latin typeface="Georgia"/>
                <a:cs typeface="Georgia"/>
              </a:rPr>
              <a:t>плана</a:t>
            </a:r>
            <a:r>
              <a:rPr sz="952" spc="-27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на</a:t>
            </a:r>
            <a:endParaRPr sz="952">
              <a:latin typeface="Georgia"/>
              <a:cs typeface="Georgia"/>
            </a:endParaRPr>
          </a:p>
          <a:p>
            <a:pPr marL="133878" marR="431000" indent="-29367">
              <a:lnSpc>
                <a:spcPts val="1027"/>
              </a:lnSpc>
              <a:spcBef>
                <a:spcPts val="3"/>
              </a:spcBef>
            </a:pPr>
            <a:r>
              <a:rPr sz="952" dirty="0">
                <a:latin typeface="Georgia"/>
                <a:cs typeface="Georgia"/>
              </a:rPr>
              <a:t>ближай</a:t>
            </a:r>
            <a:r>
              <a:rPr sz="952" spc="-3" dirty="0">
                <a:latin typeface="Georgia"/>
                <a:cs typeface="Georgia"/>
              </a:rPr>
              <a:t>ш</a:t>
            </a:r>
            <a:r>
              <a:rPr sz="952" dirty="0">
                <a:latin typeface="Georgia"/>
                <a:cs typeface="Georgia"/>
              </a:rPr>
              <a:t>ие  </a:t>
            </a:r>
            <a:r>
              <a:rPr sz="952" spc="-3" dirty="0">
                <a:latin typeface="Georgia"/>
                <a:cs typeface="Georgia"/>
              </a:rPr>
              <a:t>24</a:t>
            </a:r>
            <a:r>
              <a:rPr sz="952" spc="-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часа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3F46D26A-573B-9C2D-763F-51FBAD3B524B}"/>
              </a:ext>
            </a:extLst>
          </p:cNvPr>
          <p:cNvSpPr txBox="1"/>
          <p:nvPr/>
        </p:nvSpPr>
        <p:spPr>
          <a:xfrm>
            <a:off x="4242950" y="3007956"/>
            <a:ext cx="1221311" cy="789460"/>
          </a:xfrm>
          <a:prstGeom prst="rect">
            <a:avLst/>
          </a:prstGeom>
          <a:solidFill>
            <a:srgbClr val="F1F1F1">
              <a:alpha val="69802"/>
            </a:srgbClr>
          </a:solidFill>
        </p:spPr>
        <p:txBody>
          <a:bodyPr vert="horz" wrap="square" lIns="0" tIns="1727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952" dirty="0">
              <a:latin typeface="Times New Roman"/>
              <a:cs typeface="Times New Roman"/>
            </a:endParaRPr>
          </a:p>
          <a:p>
            <a:pPr marL="34981" marR="23321">
              <a:lnSpc>
                <a:spcPts val="1027"/>
              </a:lnSpc>
              <a:spcBef>
                <a:spcPts val="3"/>
              </a:spcBef>
            </a:pPr>
            <a:r>
              <a:rPr sz="952" dirty="0">
                <a:latin typeface="Georgia"/>
                <a:cs typeface="Georgia"/>
              </a:rPr>
              <a:t>Получение  </a:t>
            </a:r>
            <a:r>
              <a:rPr sz="952" spc="-3" dirty="0">
                <a:latin typeface="Georgia"/>
                <a:cs typeface="Georgia"/>
              </a:rPr>
              <a:t>обратной связи от  Владельца продукта 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заинтересованных  </a:t>
            </a:r>
            <a:r>
              <a:rPr sz="952" dirty="0">
                <a:latin typeface="Georgia"/>
                <a:cs typeface="Georgia"/>
              </a:rPr>
              <a:t>лиц</a:t>
            </a: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E58F14E6-2136-B233-E210-7167BEDBDD89}"/>
              </a:ext>
            </a:extLst>
          </p:cNvPr>
          <p:cNvSpPr txBox="1"/>
          <p:nvPr/>
        </p:nvSpPr>
        <p:spPr>
          <a:xfrm>
            <a:off x="5472208" y="3007956"/>
            <a:ext cx="1221311" cy="917700"/>
          </a:xfrm>
          <a:prstGeom prst="rect">
            <a:avLst/>
          </a:prstGeom>
          <a:solidFill>
            <a:srgbClr val="F1F1F1">
              <a:alpha val="69802"/>
            </a:srgbClr>
          </a:solidFill>
        </p:spPr>
        <p:txBody>
          <a:bodyPr vert="horz" wrap="square" lIns="0" tIns="1727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952">
              <a:latin typeface="Times New Roman"/>
              <a:cs typeface="Times New Roman"/>
            </a:endParaRPr>
          </a:p>
          <a:p>
            <a:pPr marL="36708" marR="111421">
              <a:lnSpc>
                <a:spcPts val="1027"/>
              </a:lnSpc>
              <a:spcBef>
                <a:spcPts val="3"/>
              </a:spcBef>
            </a:pPr>
            <a:r>
              <a:rPr sz="952" dirty="0">
                <a:latin typeface="Georgia"/>
                <a:cs typeface="Georgia"/>
              </a:rPr>
              <a:t>Выявление и  решение </a:t>
            </a:r>
            <a:r>
              <a:rPr sz="952" spc="-3" dirty="0">
                <a:latin typeface="Georgia"/>
                <a:cs typeface="Georgia"/>
              </a:rPr>
              <a:t>проблем  для </a:t>
            </a:r>
            <a:r>
              <a:rPr sz="952" dirty="0">
                <a:latin typeface="Georgia"/>
                <a:cs typeface="Georgia"/>
              </a:rPr>
              <a:t>повышения  </a:t>
            </a:r>
            <a:r>
              <a:rPr sz="952" spc="-3" dirty="0">
                <a:latin typeface="Georgia"/>
                <a:cs typeface="Georgia"/>
              </a:rPr>
              <a:t>эффективности  всего процесса  создания</a:t>
            </a:r>
            <a:r>
              <a:rPr sz="952" spc="-3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продукта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7E2FA531-2719-2FAE-007A-AD05DAD4BF58}"/>
              </a:ext>
            </a:extLst>
          </p:cNvPr>
          <p:cNvSpPr txBox="1"/>
          <p:nvPr/>
        </p:nvSpPr>
        <p:spPr>
          <a:xfrm>
            <a:off x="6701466" y="3007956"/>
            <a:ext cx="1185898" cy="789460"/>
          </a:xfrm>
          <a:prstGeom prst="rect">
            <a:avLst/>
          </a:prstGeom>
          <a:solidFill>
            <a:srgbClr val="F1F1F1">
              <a:alpha val="69802"/>
            </a:srgbClr>
          </a:solidFill>
        </p:spPr>
        <p:txBody>
          <a:bodyPr vert="horz" wrap="square" lIns="0" tIns="1727" rIns="0" bIns="0" rtlCol="0">
            <a:spAutoFit/>
          </a:bodyPr>
          <a:lstStyle/>
          <a:p>
            <a:pPr>
              <a:spcBef>
                <a:spcPts val="14"/>
              </a:spcBef>
            </a:pPr>
            <a:endParaRPr sz="952" dirty="0">
              <a:latin typeface="Times New Roman"/>
              <a:cs typeface="Times New Roman"/>
            </a:endParaRPr>
          </a:p>
          <a:p>
            <a:pPr marL="44914" marR="330376">
              <a:lnSpc>
                <a:spcPts val="1027"/>
              </a:lnSpc>
              <a:spcBef>
                <a:spcPts val="3"/>
              </a:spcBef>
            </a:pPr>
            <a:r>
              <a:rPr sz="952" spc="-3" dirty="0">
                <a:latin typeface="Georgia"/>
                <a:cs typeface="Georgia"/>
              </a:rPr>
              <a:t>Оценка</a:t>
            </a:r>
            <a:r>
              <a:rPr sz="952" spc="-65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новых  требований и  </a:t>
            </a:r>
            <a:r>
              <a:rPr sz="952" spc="-3" dirty="0">
                <a:latin typeface="Georgia"/>
                <a:cs typeface="Georgia"/>
              </a:rPr>
              <a:t>актуализация  Бэклога</a:t>
            </a:r>
            <a:r>
              <a:rPr sz="952" spc="-20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на</a:t>
            </a:r>
          </a:p>
          <a:p>
            <a:pPr marL="44914">
              <a:lnSpc>
                <a:spcPts val="1017"/>
              </a:lnSpc>
            </a:pPr>
            <a:r>
              <a:rPr sz="952" spc="-3" dirty="0">
                <a:latin typeface="Georgia"/>
                <a:cs typeface="Georgia"/>
              </a:rPr>
              <a:t>следующий</a:t>
            </a:r>
            <a:r>
              <a:rPr sz="952" spc="-1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спринт</a:t>
            </a:r>
            <a:endParaRPr sz="952" dirty="0">
              <a:latin typeface="Georgia"/>
              <a:cs typeface="Georgia"/>
            </a:endParaRPr>
          </a:p>
        </p:txBody>
      </p:sp>
      <p:sp>
        <p:nvSpPr>
          <p:cNvPr id="27" name="object 22">
            <a:extLst>
              <a:ext uri="{FF2B5EF4-FFF2-40B4-BE49-F238E27FC236}">
                <a16:creationId xmlns:a16="http://schemas.microsoft.com/office/drawing/2014/main" id="{668C3117-00AD-8FF7-3CA2-CB41A45B1092}"/>
              </a:ext>
            </a:extLst>
          </p:cNvPr>
          <p:cNvSpPr/>
          <p:nvPr/>
        </p:nvSpPr>
        <p:spPr>
          <a:xfrm>
            <a:off x="3009547" y="2828646"/>
            <a:ext cx="0" cy="1491658"/>
          </a:xfrm>
          <a:custGeom>
            <a:avLst/>
            <a:gdLst/>
            <a:ahLst/>
            <a:cxnLst/>
            <a:rect l="l" t="t" r="r" b="b"/>
            <a:pathLst>
              <a:path h="2193290">
                <a:moveTo>
                  <a:pt x="0" y="0"/>
                </a:moveTo>
                <a:lnTo>
                  <a:pt x="0" y="2193035"/>
                </a:lnTo>
              </a:path>
            </a:pathLst>
          </a:custGeom>
          <a:ln w="1219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8" name="object 23">
            <a:extLst>
              <a:ext uri="{FF2B5EF4-FFF2-40B4-BE49-F238E27FC236}">
                <a16:creationId xmlns:a16="http://schemas.microsoft.com/office/drawing/2014/main" id="{3AEBA18D-1B21-E8E5-67D7-AACEE78C237A}"/>
              </a:ext>
            </a:extLst>
          </p:cNvPr>
          <p:cNvSpPr/>
          <p:nvPr/>
        </p:nvSpPr>
        <p:spPr>
          <a:xfrm>
            <a:off x="4238804" y="2828646"/>
            <a:ext cx="0" cy="1491658"/>
          </a:xfrm>
          <a:custGeom>
            <a:avLst/>
            <a:gdLst/>
            <a:ahLst/>
            <a:cxnLst/>
            <a:rect l="l" t="t" r="r" b="b"/>
            <a:pathLst>
              <a:path h="2193290">
                <a:moveTo>
                  <a:pt x="0" y="0"/>
                </a:moveTo>
                <a:lnTo>
                  <a:pt x="0" y="2193035"/>
                </a:lnTo>
              </a:path>
            </a:pathLst>
          </a:custGeom>
          <a:ln w="1219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2A504159-516D-F3B2-34C4-EA51AAD04509}"/>
              </a:ext>
            </a:extLst>
          </p:cNvPr>
          <p:cNvSpPr/>
          <p:nvPr/>
        </p:nvSpPr>
        <p:spPr>
          <a:xfrm>
            <a:off x="5468061" y="2828646"/>
            <a:ext cx="0" cy="1491658"/>
          </a:xfrm>
          <a:custGeom>
            <a:avLst/>
            <a:gdLst/>
            <a:ahLst/>
            <a:cxnLst/>
            <a:rect l="l" t="t" r="r" b="b"/>
            <a:pathLst>
              <a:path h="2193290">
                <a:moveTo>
                  <a:pt x="0" y="0"/>
                </a:moveTo>
                <a:lnTo>
                  <a:pt x="0" y="2193035"/>
                </a:lnTo>
              </a:path>
            </a:pathLst>
          </a:custGeom>
          <a:ln w="1219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21EA1E96-0110-F2F2-C669-5B57C2EE5C80}"/>
              </a:ext>
            </a:extLst>
          </p:cNvPr>
          <p:cNvSpPr/>
          <p:nvPr/>
        </p:nvSpPr>
        <p:spPr>
          <a:xfrm>
            <a:off x="6697319" y="2828646"/>
            <a:ext cx="0" cy="1491658"/>
          </a:xfrm>
          <a:custGeom>
            <a:avLst/>
            <a:gdLst/>
            <a:ahLst/>
            <a:cxnLst/>
            <a:rect l="l" t="t" r="r" b="b"/>
            <a:pathLst>
              <a:path h="2193290">
                <a:moveTo>
                  <a:pt x="0" y="0"/>
                </a:moveTo>
                <a:lnTo>
                  <a:pt x="0" y="2193035"/>
                </a:lnTo>
              </a:path>
            </a:pathLst>
          </a:custGeom>
          <a:ln w="1219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05F3C873-AA2C-BA4B-20D5-D0AB7615563E}"/>
              </a:ext>
            </a:extLst>
          </p:cNvPr>
          <p:cNvSpPr/>
          <p:nvPr/>
        </p:nvSpPr>
        <p:spPr>
          <a:xfrm>
            <a:off x="1508733" y="4084852"/>
            <a:ext cx="307055" cy="307055"/>
          </a:xfrm>
          <a:custGeom>
            <a:avLst/>
            <a:gdLst/>
            <a:ahLst/>
            <a:cxnLst/>
            <a:rect l="l" t="t" r="r" b="b"/>
            <a:pathLst>
              <a:path w="451484" h="451485">
                <a:moveTo>
                  <a:pt x="0" y="225552"/>
                </a:moveTo>
                <a:lnTo>
                  <a:pt x="4582" y="180090"/>
                </a:lnTo>
                <a:lnTo>
                  <a:pt x="17724" y="137749"/>
                </a:lnTo>
                <a:lnTo>
                  <a:pt x="38519" y="99435"/>
                </a:lnTo>
                <a:lnTo>
                  <a:pt x="66060" y="66055"/>
                </a:lnTo>
                <a:lnTo>
                  <a:pt x="99441" y="38515"/>
                </a:lnTo>
                <a:lnTo>
                  <a:pt x="137754" y="17722"/>
                </a:lnTo>
                <a:lnTo>
                  <a:pt x="180093" y="4581"/>
                </a:lnTo>
                <a:lnTo>
                  <a:pt x="225551" y="0"/>
                </a:lnTo>
                <a:lnTo>
                  <a:pt x="271010" y="4581"/>
                </a:lnTo>
                <a:lnTo>
                  <a:pt x="313349" y="17722"/>
                </a:lnTo>
                <a:lnTo>
                  <a:pt x="351662" y="38515"/>
                </a:lnTo>
                <a:lnTo>
                  <a:pt x="385043" y="66055"/>
                </a:lnTo>
                <a:lnTo>
                  <a:pt x="412584" y="99435"/>
                </a:lnTo>
                <a:lnTo>
                  <a:pt x="433379" y="137749"/>
                </a:lnTo>
                <a:lnTo>
                  <a:pt x="446521" y="180090"/>
                </a:lnTo>
                <a:lnTo>
                  <a:pt x="451103" y="225552"/>
                </a:lnTo>
                <a:lnTo>
                  <a:pt x="446521" y="271013"/>
                </a:lnTo>
                <a:lnTo>
                  <a:pt x="433379" y="313354"/>
                </a:lnTo>
                <a:lnTo>
                  <a:pt x="412584" y="351668"/>
                </a:lnTo>
                <a:lnTo>
                  <a:pt x="385043" y="385048"/>
                </a:lnTo>
                <a:lnTo>
                  <a:pt x="351662" y="412588"/>
                </a:lnTo>
                <a:lnTo>
                  <a:pt x="313349" y="433381"/>
                </a:lnTo>
                <a:lnTo>
                  <a:pt x="271010" y="446522"/>
                </a:lnTo>
                <a:lnTo>
                  <a:pt x="225551" y="451104"/>
                </a:lnTo>
                <a:lnTo>
                  <a:pt x="180093" y="446522"/>
                </a:lnTo>
                <a:lnTo>
                  <a:pt x="137754" y="433381"/>
                </a:lnTo>
                <a:lnTo>
                  <a:pt x="99441" y="412588"/>
                </a:lnTo>
                <a:lnTo>
                  <a:pt x="66060" y="385048"/>
                </a:lnTo>
                <a:lnTo>
                  <a:pt x="38519" y="351668"/>
                </a:lnTo>
                <a:lnTo>
                  <a:pt x="17724" y="313354"/>
                </a:lnTo>
                <a:lnTo>
                  <a:pt x="4582" y="271013"/>
                </a:lnTo>
                <a:lnTo>
                  <a:pt x="0" y="225552"/>
                </a:lnTo>
                <a:close/>
              </a:path>
            </a:pathLst>
          </a:custGeom>
          <a:ln w="762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2" name="object 27">
            <a:extLst>
              <a:ext uri="{FF2B5EF4-FFF2-40B4-BE49-F238E27FC236}">
                <a16:creationId xmlns:a16="http://schemas.microsoft.com/office/drawing/2014/main" id="{5AE054BA-7963-0D8B-E1BC-448DDF496F2F}"/>
              </a:ext>
            </a:extLst>
          </p:cNvPr>
          <p:cNvSpPr/>
          <p:nvPr/>
        </p:nvSpPr>
        <p:spPr>
          <a:xfrm>
            <a:off x="1508733" y="4238250"/>
            <a:ext cx="307055" cy="0"/>
          </a:xfrm>
          <a:custGeom>
            <a:avLst/>
            <a:gdLst/>
            <a:ahLst/>
            <a:cxnLst/>
            <a:rect l="l" t="t" r="r" b="b"/>
            <a:pathLst>
              <a:path w="451484">
                <a:moveTo>
                  <a:pt x="0" y="0"/>
                </a:moveTo>
                <a:lnTo>
                  <a:pt x="451434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28">
            <a:extLst>
              <a:ext uri="{FF2B5EF4-FFF2-40B4-BE49-F238E27FC236}">
                <a16:creationId xmlns:a16="http://schemas.microsoft.com/office/drawing/2014/main" id="{74D7A2E0-32A7-6AE0-90F3-799771D3427A}"/>
              </a:ext>
            </a:extLst>
          </p:cNvPr>
          <p:cNvSpPr/>
          <p:nvPr/>
        </p:nvSpPr>
        <p:spPr>
          <a:xfrm>
            <a:off x="1662130" y="4084852"/>
            <a:ext cx="0" cy="307055"/>
          </a:xfrm>
          <a:custGeom>
            <a:avLst/>
            <a:gdLst/>
            <a:ahLst/>
            <a:cxnLst/>
            <a:rect l="l" t="t" r="r" b="b"/>
            <a:pathLst>
              <a:path h="451485">
                <a:moveTo>
                  <a:pt x="0" y="451485"/>
                </a:moveTo>
                <a:lnTo>
                  <a:pt x="0" y="0"/>
                </a:lnTo>
              </a:path>
            </a:pathLst>
          </a:custGeom>
          <a:ln w="9144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4" name="object 29">
            <a:extLst>
              <a:ext uri="{FF2B5EF4-FFF2-40B4-BE49-F238E27FC236}">
                <a16:creationId xmlns:a16="http://schemas.microsoft.com/office/drawing/2014/main" id="{3D04100D-1B2B-223C-645A-9C85FDAC8115}"/>
              </a:ext>
            </a:extLst>
          </p:cNvPr>
          <p:cNvSpPr/>
          <p:nvPr/>
        </p:nvSpPr>
        <p:spPr>
          <a:xfrm>
            <a:off x="1551228" y="4127347"/>
            <a:ext cx="221978" cy="221114"/>
          </a:xfrm>
          <a:custGeom>
            <a:avLst/>
            <a:gdLst/>
            <a:ahLst/>
            <a:cxnLst/>
            <a:rect l="l" t="t" r="r" b="b"/>
            <a:pathLst>
              <a:path w="326390" h="325120">
                <a:moveTo>
                  <a:pt x="163067" y="0"/>
                </a:moveTo>
                <a:lnTo>
                  <a:pt x="119719" y="5796"/>
                </a:lnTo>
                <a:lnTo>
                  <a:pt x="80766" y="22154"/>
                </a:lnTo>
                <a:lnTo>
                  <a:pt x="47763" y="47529"/>
                </a:lnTo>
                <a:lnTo>
                  <a:pt x="22264" y="80376"/>
                </a:lnTo>
                <a:lnTo>
                  <a:pt x="5825" y="119150"/>
                </a:lnTo>
                <a:lnTo>
                  <a:pt x="0" y="162305"/>
                </a:lnTo>
                <a:lnTo>
                  <a:pt x="5825" y="205461"/>
                </a:lnTo>
                <a:lnTo>
                  <a:pt x="22264" y="244235"/>
                </a:lnTo>
                <a:lnTo>
                  <a:pt x="47763" y="277082"/>
                </a:lnTo>
                <a:lnTo>
                  <a:pt x="80766" y="302457"/>
                </a:lnTo>
                <a:lnTo>
                  <a:pt x="119719" y="318815"/>
                </a:lnTo>
                <a:lnTo>
                  <a:pt x="163067" y="324611"/>
                </a:lnTo>
                <a:lnTo>
                  <a:pt x="206416" y="318815"/>
                </a:lnTo>
                <a:lnTo>
                  <a:pt x="245369" y="302457"/>
                </a:lnTo>
                <a:lnTo>
                  <a:pt x="278372" y="277082"/>
                </a:lnTo>
                <a:lnTo>
                  <a:pt x="303871" y="244235"/>
                </a:lnTo>
                <a:lnTo>
                  <a:pt x="320310" y="205461"/>
                </a:lnTo>
                <a:lnTo>
                  <a:pt x="326136" y="162305"/>
                </a:lnTo>
                <a:lnTo>
                  <a:pt x="320310" y="119150"/>
                </a:lnTo>
                <a:lnTo>
                  <a:pt x="303871" y="80376"/>
                </a:lnTo>
                <a:lnTo>
                  <a:pt x="278372" y="47529"/>
                </a:lnTo>
                <a:lnTo>
                  <a:pt x="245369" y="22154"/>
                </a:lnTo>
                <a:lnTo>
                  <a:pt x="206416" y="5796"/>
                </a:lnTo>
                <a:lnTo>
                  <a:pt x="1630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5" name="object 30">
            <a:extLst>
              <a:ext uri="{FF2B5EF4-FFF2-40B4-BE49-F238E27FC236}">
                <a16:creationId xmlns:a16="http://schemas.microsoft.com/office/drawing/2014/main" id="{342A55F6-6228-BE96-310A-CB085BE2C63C}"/>
              </a:ext>
            </a:extLst>
          </p:cNvPr>
          <p:cNvSpPr/>
          <p:nvPr/>
        </p:nvSpPr>
        <p:spPr>
          <a:xfrm>
            <a:off x="1570922" y="4155332"/>
            <a:ext cx="189156" cy="1206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6" name="object 31">
            <a:extLst>
              <a:ext uri="{FF2B5EF4-FFF2-40B4-BE49-F238E27FC236}">
                <a16:creationId xmlns:a16="http://schemas.microsoft.com/office/drawing/2014/main" id="{9CBE9DF1-ED19-9B17-981B-7F55AD2159A6}"/>
              </a:ext>
            </a:extLst>
          </p:cNvPr>
          <p:cNvSpPr txBox="1"/>
          <p:nvPr/>
        </p:nvSpPr>
        <p:spPr>
          <a:xfrm>
            <a:off x="2022046" y="4077078"/>
            <a:ext cx="4760869" cy="515796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74281">
              <a:spcBef>
                <a:spcPts val="65"/>
              </a:spcBef>
              <a:tabLst>
                <a:tab pos="1229084" algn="l"/>
                <a:tab pos="2537198" algn="l"/>
                <a:tab pos="3762827" algn="l"/>
              </a:tabLst>
            </a:pP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2-8</a:t>
            </a:r>
            <a:r>
              <a:rPr sz="1088" i="1" spc="3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часов	</a:t>
            </a: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15</a:t>
            </a:r>
            <a:r>
              <a:rPr sz="1088" i="1" spc="7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минут	</a:t>
            </a:r>
            <a:r>
              <a:rPr sz="1632" i="1" spc="-5" baseline="1736" dirty="0">
                <a:solidFill>
                  <a:srgbClr val="404040"/>
                </a:solidFill>
                <a:latin typeface="Georgia"/>
                <a:cs typeface="Georgia"/>
              </a:rPr>
              <a:t>2-4</a:t>
            </a:r>
            <a:r>
              <a:rPr sz="1632" i="1" spc="5" baseline="1736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32" i="1" spc="-5" baseline="1736" dirty="0">
                <a:solidFill>
                  <a:srgbClr val="404040"/>
                </a:solidFill>
                <a:latin typeface="Georgia"/>
                <a:cs typeface="Georgia"/>
              </a:rPr>
              <a:t>часа	1-3</a:t>
            </a:r>
            <a:r>
              <a:rPr sz="1632" i="1" spc="10" baseline="1736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632" i="1" spc="-5" baseline="1736" dirty="0">
                <a:solidFill>
                  <a:srgbClr val="404040"/>
                </a:solidFill>
                <a:latin typeface="Georgia"/>
                <a:cs typeface="Georgia"/>
              </a:rPr>
              <a:t>часа</a:t>
            </a:r>
            <a:endParaRPr sz="1632" baseline="1736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122">
              <a:latin typeface="Times New Roman"/>
              <a:cs typeface="Times New Roman"/>
            </a:endParaRPr>
          </a:p>
          <a:p>
            <a:pPr marL="8637">
              <a:spcBef>
                <a:spcPts val="3"/>
              </a:spcBef>
            </a:pP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Время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указано </a:t>
            </a: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из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практики проведения </a:t>
            </a: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встреч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для </a:t>
            </a:r>
            <a:r>
              <a:rPr sz="1088" i="1" spc="-3" dirty="0">
                <a:solidFill>
                  <a:srgbClr val="404040"/>
                </a:solidFill>
                <a:latin typeface="Georgia"/>
                <a:cs typeface="Georgia"/>
              </a:rPr>
              <a:t>месячного</a:t>
            </a:r>
            <a:r>
              <a:rPr sz="1088" i="1" spc="201" dirty="0">
                <a:solidFill>
                  <a:srgbClr val="404040"/>
                </a:solidFill>
                <a:latin typeface="Georgia"/>
                <a:cs typeface="Georgia"/>
              </a:rPr>
              <a:t> </a:t>
            </a:r>
            <a:r>
              <a:rPr sz="1088" i="1" spc="-7" dirty="0">
                <a:solidFill>
                  <a:srgbClr val="404040"/>
                </a:solidFill>
                <a:latin typeface="Georgia"/>
                <a:cs typeface="Georgia"/>
              </a:rPr>
              <a:t>спринта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38" name="object 32">
            <a:extLst>
              <a:ext uri="{FF2B5EF4-FFF2-40B4-BE49-F238E27FC236}">
                <a16:creationId xmlns:a16="http://schemas.microsoft.com/office/drawing/2014/main" id="{1490ACBE-8C1C-5DC1-B51C-C31A800FBC2B}"/>
              </a:ext>
            </a:extLst>
          </p:cNvPr>
          <p:cNvSpPr txBox="1"/>
          <p:nvPr/>
        </p:nvSpPr>
        <p:spPr>
          <a:xfrm>
            <a:off x="1523635" y="2241727"/>
            <a:ext cx="141064" cy="59985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8637">
              <a:lnSpc>
                <a:spcPts val="1132"/>
              </a:lnSpc>
            </a:pPr>
            <a:r>
              <a:rPr sz="952" b="1" spc="3" dirty="0">
                <a:solidFill>
                  <a:srgbClr val="7E7E7E"/>
                </a:solidFill>
                <a:latin typeface="Georgia"/>
                <a:cs typeface="Georgia"/>
              </a:rPr>
              <a:t>С</a:t>
            </a:r>
            <a:r>
              <a:rPr sz="952" b="1" dirty="0">
                <a:solidFill>
                  <a:srgbClr val="7E7E7E"/>
                </a:solidFill>
                <a:latin typeface="Georgia"/>
                <a:cs typeface="Georgia"/>
              </a:rPr>
              <a:t>обытия</a:t>
            </a:r>
            <a:endParaRPr sz="952">
              <a:latin typeface="Georgia"/>
              <a:cs typeface="Georgia"/>
            </a:endParaRP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603D3501-F2AF-3CCF-E094-F72E3F799BAA}"/>
              </a:ext>
            </a:extLst>
          </p:cNvPr>
          <p:cNvSpPr txBox="1"/>
          <p:nvPr/>
        </p:nvSpPr>
        <p:spPr>
          <a:xfrm>
            <a:off x="1500302" y="976727"/>
            <a:ext cx="6077190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 marR="3455">
              <a:spcBef>
                <a:spcPts val="65"/>
              </a:spcBef>
            </a:pPr>
            <a:r>
              <a:rPr sz="1088" i="1" spc="-3" dirty="0">
                <a:latin typeface="Georgia"/>
                <a:cs typeface="Georgia"/>
              </a:rPr>
              <a:t>В отличие </a:t>
            </a:r>
            <a:r>
              <a:rPr sz="1088" i="1" spc="-7" dirty="0">
                <a:latin typeface="Georgia"/>
                <a:cs typeface="Georgia"/>
              </a:rPr>
              <a:t>от Спринта, который </a:t>
            </a:r>
            <a:r>
              <a:rPr sz="1088" i="1" spc="-3" dirty="0">
                <a:latin typeface="Georgia"/>
                <a:cs typeface="Georgia"/>
              </a:rPr>
              <a:t>является </a:t>
            </a:r>
            <a:r>
              <a:rPr sz="1088" i="1" spc="-7" dirty="0">
                <a:latin typeface="Georgia"/>
                <a:cs typeface="Georgia"/>
              </a:rPr>
              <a:t>контейнером для остальных </a:t>
            </a:r>
            <a:r>
              <a:rPr sz="1088" i="1" spc="-3" dirty="0">
                <a:latin typeface="Georgia"/>
                <a:cs typeface="Georgia"/>
              </a:rPr>
              <a:t>событий, каждое  событие в </a:t>
            </a:r>
            <a:r>
              <a:rPr sz="1088" i="1" spc="-7" dirty="0">
                <a:latin typeface="Georgia"/>
                <a:cs typeface="Georgia"/>
              </a:rPr>
              <a:t>Скраме </a:t>
            </a:r>
            <a:r>
              <a:rPr sz="1088" i="1" spc="-3" dirty="0">
                <a:latin typeface="Georgia"/>
                <a:cs typeface="Georgia"/>
              </a:rPr>
              <a:t>– это </a:t>
            </a:r>
            <a:r>
              <a:rPr sz="1088" i="1" spc="-7" dirty="0">
                <a:latin typeface="Georgia"/>
                <a:cs typeface="Georgia"/>
              </a:rPr>
              <a:t>формальная </a:t>
            </a:r>
            <a:r>
              <a:rPr sz="1088" i="1" spc="-3" dirty="0">
                <a:latin typeface="Georgia"/>
                <a:cs typeface="Georgia"/>
              </a:rPr>
              <a:t>возможность </a:t>
            </a:r>
            <a:r>
              <a:rPr sz="1088" i="1" spc="-7" dirty="0">
                <a:latin typeface="Georgia"/>
                <a:cs typeface="Georgia"/>
              </a:rPr>
              <a:t>для </a:t>
            </a:r>
            <a:r>
              <a:rPr sz="1088" i="1" spc="-3" dirty="0">
                <a:latin typeface="Georgia"/>
                <a:cs typeface="Georgia"/>
              </a:rPr>
              <a:t>инспекции и</a:t>
            </a:r>
            <a:r>
              <a:rPr sz="1088" i="1" spc="143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адаптации.</a:t>
            </a:r>
            <a:endParaRPr sz="1088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0861073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План вебинара</a:t>
            </a:r>
            <a:endParaRPr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602277" y="1586207"/>
            <a:ext cx="5376492" cy="286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AutoNum type="arabicPeriod"/>
            </a:pPr>
            <a:r>
              <a:rPr lang="ru-RU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Гибкие методологии (</a:t>
            </a: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Agile)</a:t>
            </a:r>
            <a:endParaRPr lang="ru-RU"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Black"/>
            </a:endParaRPr>
          </a:p>
          <a:p>
            <a:pPr indent="-330200">
              <a:lnSpc>
                <a:spcPct val="150000"/>
              </a:lnSpc>
              <a:buClr>
                <a:schemeClr val="dk1"/>
              </a:buClr>
              <a:buSzPts val="1600"/>
              <a:buFont typeface="Roboto Ligh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Waterfall</a:t>
            </a:r>
            <a:endParaRPr lang="ru-RU"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Black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Scrum</a:t>
            </a: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Kanban</a:t>
            </a:r>
            <a:endParaRPr lang="ru-RU"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 Black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 Black"/>
              </a:rPr>
              <a:t>Q&amp;A</a:t>
            </a:r>
            <a:endParaRPr lang="ru-RU" sz="18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7700" y="909000"/>
            <a:ext cx="3088077" cy="295387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Планирование спринта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AE05FD12-2D1C-6C8F-E57A-E5E3D60F007C}"/>
              </a:ext>
            </a:extLst>
          </p:cNvPr>
          <p:cNvSpPr/>
          <p:nvPr/>
        </p:nvSpPr>
        <p:spPr>
          <a:xfrm>
            <a:off x="4406855" y="2583583"/>
            <a:ext cx="2876214" cy="361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6E4F8C8B-68EA-5017-F35F-0133AD62E382}"/>
              </a:ext>
            </a:extLst>
          </p:cNvPr>
          <p:cNvSpPr/>
          <p:nvPr/>
        </p:nvSpPr>
        <p:spPr>
          <a:xfrm>
            <a:off x="4406855" y="1315803"/>
            <a:ext cx="1589950" cy="360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909D2CC-49C3-8075-4769-959B8A779B4B}"/>
              </a:ext>
            </a:extLst>
          </p:cNvPr>
          <p:cNvSpPr/>
          <p:nvPr/>
        </p:nvSpPr>
        <p:spPr>
          <a:xfrm>
            <a:off x="1366877" y="2314273"/>
            <a:ext cx="2757020" cy="636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0103817-9DC4-1A77-64A1-BDE6251411EF}"/>
              </a:ext>
            </a:extLst>
          </p:cNvPr>
          <p:cNvSpPr/>
          <p:nvPr/>
        </p:nvSpPr>
        <p:spPr>
          <a:xfrm>
            <a:off x="1366878" y="1287819"/>
            <a:ext cx="948373" cy="360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412D40C8-8A46-EED4-029A-A2BD8EDDC28B}"/>
              </a:ext>
            </a:extLst>
          </p:cNvPr>
          <p:cNvSpPr txBox="1"/>
          <p:nvPr/>
        </p:nvSpPr>
        <p:spPr>
          <a:xfrm>
            <a:off x="4516764" y="1391429"/>
            <a:ext cx="2656395" cy="2384308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dirty="0">
                <a:latin typeface="Georgia"/>
                <a:cs typeface="Georgia"/>
              </a:rPr>
              <a:t>Кто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приходит?</a:t>
            </a:r>
            <a:endParaRPr sz="1394" dirty="0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428" dirty="0">
              <a:latin typeface="Times New Roman"/>
              <a:cs typeface="Times New Roman"/>
            </a:endParaRPr>
          </a:p>
          <a:p>
            <a:pPr marL="8637" marR="504848">
              <a:lnSpc>
                <a:spcPct val="100200"/>
              </a:lnSpc>
              <a:spcBef>
                <a:spcPts val="3"/>
              </a:spcBef>
            </a:pPr>
            <a:r>
              <a:rPr sz="1394" i="1" spc="-3" dirty="0">
                <a:latin typeface="Georgia"/>
                <a:cs typeface="Georgia"/>
              </a:rPr>
              <a:t>Скрам-мастер,</a:t>
            </a:r>
            <a:r>
              <a:rPr sz="1394" i="1" spc="-3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Владелец  продукта и Команда  </a:t>
            </a:r>
            <a:r>
              <a:rPr sz="1394" i="1" spc="-3" dirty="0">
                <a:latin typeface="Georgia"/>
                <a:cs typeface="Georgia"/>
              </a:rPr>
              <a:t>разработки</a:t>
            </a:r>
            <a:endParaRPr sz="1394" dirty="0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428" dirty="0">
              <a:latin typeface="Times New Roman"/>
              <a:cs typeface="Times New Roman"/>
            </a:endParaRPr>
          </a:p>
          <a:p>
            <a:pPr marL="8637">
              <a:spcBef>
                <a:spcPts val="3"/>
              </a:spcBef>
            </a:pPr>
            <a:r>
              <a:rPr sz="1394" i="1" spc="-3" dirty="0">
                <a:latin typeface="Georgia"/>
                <a:cs typeface="Georgia"/>
              </a:rPr>
              <a:t>Когда, как </a:t>
            </a:r>
            <a:r>
              <a:rPr sz="1394" i="1" dirty="0">
                <a:latin typeface="Georgia"/>
                <a:cs typeface="Georgia"/>
              </a:rPr>
              <a:t>часто и </a:t>
            </a:r>
            <a:r>
              <a:rPr sz="1394" i="1" spc="-3" dirty="0">
                <a:latin typeface="Georgia"/>
                <a:cs typeface="Georgia"/>
              </a:rPr>
              <a:t>как</a:t>
            </a:r>
            <a:r>
              <a:rPr sz="1394" i="1" spc="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долго?</a:t>
            </a:r>
            <a:endParaRPr sz="1394" dirty="0">
              <a:latin typeface="Georgia"/>
              <a:cs typeface="Georgia"/>
            </a:endParaRPr>
          </a:p>
          <a:p>
            <a:pPr>
              <a:spcBef>
                <a:spcPts val="34"/>
              </a:spcBef>
            </a:pPr>
            <a:endParaRPr sz="1428" dirty="0">
              <a:latin typeface="Times New Roman"/>
              <a:cs typeface="Times New Roman"/>
            </a:endParaRPr>
          </a:p>
          <a:p>
            <a:pPr marL="8637" marR="3455">
              <a:lnSpc>
                <a:spcPct val="100200"/>
              </a:lnSpc>
            </a:pPr>
            <a:r>
              <a:rPr sz="1394" i="1" dirty="0">
                <a:latin typeface="Georgia"/>
                <a:cs typeface="Georgia"/>
              </a:rPr>
              <a:t>В начале </a:t>
            </a:r>
            <a:r>
              <a:rPr sz="1394" i="1" spc="-3" dirty="0">
                <a:latin typeface="Georgia"/>
                <a:cs typeface="Georgia"/>
              </a:rPr>
              <a:t>Спринта, </a:t>
            </a:r>
            <a:r>
              <a:rPr sz="1394" i="1" dirty="0">
                <a:latin typeface="Georgia"/>
                <a:cs typeface="Georgia"/>
              </a:rPr>
              <a:t>1 </a:t>
            </a:r>
            <a:r>
              <a:rPr sz="1394" i="1" spc="-3" dirty="0">
                <a:latin typeface="Georgia"/>
                <a:cs typeface="Georgia"/>
              </a:rPr>
              <a:t>раз </a:t>
            </a:r>
            <a:r>
              <a:rPr sz="1394" i="1" dirty="0">
                <a:latin typeface="Georgia"/>
                <a:cs typeface="Georgia"/>
              </a:rPr>
              <a:t>за  </a:t>
            </a:r>
            <a:r>
              <a:rPr sz="1394" i="1" spc="-3" dirty="0">
                <a:latin typeface="Georgia"/>
                <a:cs typeface="Georgia"/>
              </a:rPr>
              <a:t>Спринт, максимум </a:t>
            </a:r>
            <a:r>
              <a:rPr sz="1394" i="1" dirty="0">
                <a:latin typeface="Georgia"/>
                <a:cs typeface="Georgia"/>
              </a:rPr>
              <a:t>8 часов </a:t>
            </a:r>
            <a:r>
              <a:rPr sz="1394" i="1" spc="-3" dirty="0">
                <a:latin typeface="Georgia"/>
                <a:cs typeface="Georgia"/>
              </a:rPr>
              <a:t>для  </a:t>
            </a:r>
            <a:r>
              <a:rPr sz="1394" i="1" dirty="0">
                <a:latin typeface="Georgia"/>
                <a:cs typeface="Georgia"/>
              </a:rPr>
              <a:t>месячного</a:t>
            </a:r>
            <a:r>
              <a:rPr sz="1394" i="1" spc="-1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Спринта</a:t>
            </a:r>
            <a:endParaRPr sz="1394" dirty="0">
              <a:latin typeface="Georgia"/>
              <a:cs typeface="Georgi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3DC6638-D22D-8E76-87A3-AEFF33AE0823}"/>
              </a:ext>
            </a:extLst>
          </p:cNvPr>
          <p:cNvSpPr txBox="1"/>
          <p:nvPr/>
        </p:nvSpPr>
        <p:spPr>
          <a:xfrm>
            <a:off x="1528015" y="1359336"/>
            <a:ext cx="2640416" cy="2384308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spc="-3" dirty="0">
                <a:latin typeface="Georgia"/>
                <a:cs typeface="Georgia"/>
              </a:rPr>
              <a:t>Зачем?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0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3455">
              <a:lnSpc>
                <a:spcPct val="100499"/>
              </a:lnSpc>
              <a:spcBef>
                <a:spcPts val="3"/>
              </a:spcBef>
            </a:pPr>
            <a:r>
              <a:rPr sz="1394" i="1" spc="-3" dirty="0">
                <a:latin typeface="Georgia"/>
                <a:cs typeface="Georgia"/>
              </a:rPr>
              <a:t>Сформировать объем </a:t>
            </a:r>
            <a:r>
              <a:rPr sz="1394" i="1" dirty="0">
                <a:latin typeface="Georgia"/>
                <a:cs typeface="Georgia"/>
              </a:rPr>
              <a:t>задач на  </a:t>
            </a:r>
            <a:r>
              <a:rPr sz="1394" i="1" spc="-3" dirty="0">
                <a:latin typeface="Georgia"/>
                <a:cs typeface="Georgia"/>
              </a:rPr>
              <a:t>Спринт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305327"/>
            <a:r>
              <a:rPr sz="1394" i="1" dirty="0">
                <a:latin typeface="Georgia"/>
                <a:cs typeface="Georgia"/>
              </a:rPr>
              <a:t>Какого результата</a:t>
            </a:r>
            <a:r>
              <a:rPr sz="1394" i="1" spc="-71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хотим  </a:t>
            </a:r>
            <a:r>
              <a:rPr sz="1394" i="1" spc="-3" dirty="0">
                <a:latin typeface="Georgia"/>
                <a:cs typeface="Georgia"/>
              </a:rPr>
              <a:t>добиться?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4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292803">
              <a:lnSpc>
                <a:spcPct val="100299"/>
              </a:lnSpc>
            </a:pPr>
            <a:r>
              <a:rPr sz="1394" i="1" dirty="0">
                <a:latin typeface="Georgia"/>
                <a:cs typeface="Georgia"/>
              </a:rPr>
              <a:t>Получить план </a:t>
            </a:r>
            <a:r>
              <a:rPr sz="1394" i="1" spc="-3" dirty="0">
                <a:latin typeface="Georgia"/>
                <a:cs typeface="Georgia"/>
              </a:rPr>
              <a:t>работ на  Спринт </a:t>
            </a:r>
            <a:r>
              <a:rPr sz="1394" i="1" dirty="0">
                <a:latin typeface="Georgia"/>
                <a:cs typeface="Georgia"/>
              </a:rPr>
              <a:t>и </a:t>
            </a:r>
            <a:r>
              <a:rPr sz="1394" i="1" spc="-3" dirty="0">
                <a:latin typeface="Georgia"/>
                <a:cs typeface="Georgia"/>
              </a:rPr>
              <a:t>определить Цель  Спринта</a:t>
            </a:r>
            <a:endParaRPr sz="1394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2192252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Ежедневный </a:t>
            </a:r>
            <a:r>
              <a:rPr lang="ru-RU" sz="3000" dirty="0" err="1">
                <a:latin typeface="Roboto Black"/>
                <a:ea typeface="Roboto Black"/>
                <a:cs typeface="Roboto Black"/>
                <a:sym typeface="Roboto Black"/>
              </a:rPr>
              <a:t>скрам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E0282B51-331C-52F0-2996-FE27D7C1A086}"/>
              </a:ext>
            </a:extLst>
          </p:cNvPr>
          <p:cNvSpPr/>
          <p:nvPr/>
        </p:nvSpPr>
        <p:spPr>
          <a:xfrm>
            <a:off x="4406855" y="1315803"/>
            <a:ext cx="1589950" cy="360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A7AD53E-932B-A2A4-0199-BC65E3D832BE}"/>
              </a:ext>
            </a:extLst>
          </p:cNvPr>
          <p:cNvSpPr/>
          <p:nvPr/>
        </p:nvSpPr>
        <p:spPr>
          <a:xfrm>
            <a:off x="4406855" y="2153274"/>
            <a:ext cx="2876214" cy="3601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F0426B0-388F-FE07-D068-7FC821226002}"/>
              </a:ext>
            </a:extLst>
          </p:cNvPr>
          <p:cNvSpPr/>
          <p:nvPr/>
        </p:nvSpPr>
        <p:spPr>
          <a:xfrm>
            <a:off x="1366877" y="2494619"/>
            <a:ext cx="2757020" cy="6365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152C242B-4E3E-DB19-F1E2-AE7C610824EC}"/>
              </a:ext>
            </a:extLst>
          </p:cNvPr>
          <p:cNvSpPr/>
          <p:nvPr/>
        </p:nvSpPr>
        <p:spPr>
          <a:xfrm>
            <a:off x="1366878" y="1287819"/>
            <a:ext cx="948373" cy="360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67D2F5A7-0656-44B8-FB4B-C2CC8436E5DC}"/>
              </a:ext>
            </a:extLst>
          </p:cNvPr>
          <p:cNvSpPr txBox="1"/>
          <p:nvPr/>
        </p:nvSpPr>
        <p:spPr>
          <a:xfrm>
            <a:off x="1528015" y="1359300"/>
            <a:ext cx="2752701" cy="2813836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>
              <a:spcBef>
                <a:spcPts val="71"/>
              </a:spcBef>
            </a:pPr>
            <a:r>
              <a:rPr sz="1394" i="1" spc="-3" dirty="0">
                <a:latin typeface="Georgia"/>
                <a:cs typeface="Georgia"/>
              </a:rPr>
              <a:t>Зачем?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447842" algn="just">
              <a:lnSpc>
                <a:spcPct val="100200"/>
              </a:lnSpc>
            </a:pPr>
            <a:r>
              <a:rPr sz="1394" i="1" spc="-3" dirty="0">
                <a:latin typeface="Georgia"/>
                <a:cs typeface="Georgia"/>
              </a:rPr>
              <a:t>Поделиться информацией,  синхронизировать работу  команды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4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417612">
              <a:lnSpc>
                <a:spcPct val="100499"/>
              </a:lnSpc>
            </a:pPr>
            <a:r>
              <a:rPr sz="1394" i="1" dirty="0">
                <a:latin typeface="Georgia"/>
                <a:cs typeface="Georgia"/>
              </a:rPr>
              <a:t>Какого результата</a:t>
            </a:r>
            <a:r>
              <a:rPr sz="1394" i="1" spc="-71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хотим  </a:t>
            </a:r>
            <a:r>
              <a:rPr sz="1394" i="1" spc="-3" dirty="0">
                <a:latin typeface="Georgia"/>
                <a:cs typeface="Georgia"/>
              </a:rPr>
              <a:t>добиться?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4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3455">
              <a:lnSpc>
                <a:spcPct val="100499"/>
              </a:lnSpc>
            </a:pPr>
            <a:r>
              <a:rPr sz="1394" i="1" dirty="0">
                <a:latin typeface="Georgia"/>
                <a:cs typeface="Georgia"/>
              </a:rPr>
              <a:t>Получить план </a:t>
            </a:r>
            <a:r>
              <a:rPr sz="1394" i="1" spc="-3" dirty="0">
                <a:latin typeface="Georgia"/>
                <a:cs typeface="Georgia"/>
              </a:rPr>
              <a:t>работ на </a:t>
            </a:r>
            <a:r>
              <a:rPr sz="1394" i="1" dirty="0">
                <a:latin typeface="Georgia"/>
                <a:cs typeface="Georgia"/>
              </a:rPr>
              <a:t>день и  </a:t>
            </a:r>
            <a:r>
              <a:rPr sz="1394" i="1" spc="-3" dirty="0">
                <a:latin typeface="Georgia"/>
                <a:cs typeface="Georgia"/>
              </a:rPr>
              <a:t>оповестить </a:t>
            </a:r>
            <a:r>
              <a:rPr sz="1394" i="1" dirty="0">
                <a:latin typeface="Georgia"/>
                <a:cs typeface="Georgia"/>
              </a:rPr>
              <a:t>о</a:t>
            </a:r>
            <a:r>
              <a:rPr sz="1394" i="1" spc="-3" dirty="0">
                <a:latin typeface="Georgia"/>
                <a:cs typeface="Georgia"/>
              </a:rPr>
              <a:t> возможных</a:t>
            </a:r>
            <a:endParaRPr sz="1394">
              <a:latin typeface="Georgia"/>
              <a:cs typeface="Georgia"/>
            </a:endParaRPr>
          </a:p>
          <a:p>
            <a:pPr marL="8637" marR="374426"/>
            <a:r>
              <a:rPr sz="1394" i="1" dirty="0">
                <a:latin typeface="Georgia"/>
                <a:cs typeface="Georgia"/>
              </a:rPr>
              <a:t>проблемах </a:t>
            </a:r>
            <a:r>
              <a:rPr sz="1394" i="1" spc="-3" dirty="0">
                <a:latin typeface="Georgia"/>
                <a:cs typeface="Georgia"/>
              </a:rPr>
              <a:t>для дальнейшего  решения</a:t>
            </a:r>
            <a:endParaRPr sz="1394">
              <a:latin typeface="Georgia"/>
              <a:cs typeface="Georgi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F693C24-A55C-6869-9720-2658962E80EC}"/>
              </a:ext>
            </a:extLst>
          </p:cNvPr>
          <p:cNvSpPr txBox="1"/>
          <p:nvPr/>
        </p:nvSpPr>
        <p:spPr>
          <a:xfrm>
            <a:off x="4506184" y="1391639"/>
            <a:ext cx="2547566" cy="1740670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dirty="0">
                <a:latin typeface="Georgia"/>
                <a:cs typeface="Georgia"/>
              </a:rPr>
              <a:t>Кто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приходит?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>
              <a:spcBef>
                <a:spcPts val="3"/>
              </a:spcBef>
            </a:pPr>
            <a:r>
              <a:rPr sz="1394" i="1" dirty="0">
                <a:latin typeface="Georgia"/>
                <a:cs typeface="Georgia"/>
              </a:rPr>
              <a:t>Команда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разработки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7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/>
            <a:r>
              <a:rPr sz="1394" i="1" dirty="0">
                <a:latin typeface="Georgia"/>
                <a:cs typeface="Georgia"/>
              </a:rPr>
              <a:t>Когда, </a:t>
            </a:r>
            <a:r>
              <a:rPr sz="1394" i="1" spc="-3" dirty="0">
                <a:latin typeface="Georgia"/>
                <a:cs typeface="Georgia"/>
              </a:rPr>
              <a:t>как </a:t>
            </a:r>
            <a:r>
              <a:rPr sz="1394" i="1" dirty="0">
                <a:latin typeface="Georgia"/>
                <a:cs typeface="Georgia"/>
              </a:rPr>
              <a:t>часто и </a:t>
            </a:r>
            <a:r>
              <a:rPr sz="1394" i="1" spc="-3" dirty="0">
                <a:latin typeface="Georgia"/>
                <a:cs typeface="Georgia"/>
              </a:rPr>
              <a:t>как</a:t>
            </a:r>
            <a:r>
              <a:rPr sz="1394" i="1" spc="-1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долго?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>
              <a:spcBef>
                <a:spcPts val="3"/>
              </a:spcBef>
            </a:pPr>
            <a:r>
              <a:rPr sz="1394" i="1" dirty="0">
                <a:latin typeface="Georgia"/>
                <a:cs typeface="Georgia"/>
              </a:rPr>
              <a:t>Каждый </a:t>
            </a:r>
            <a:r>
              <a:rPr sz="1394" i="1" spc="-3" dirty="0">
                <a:latin typeface="Georgia"/>
                <a:cs typeface="Georgia"/>
              </a:rPr>
              <a:t>день, </a:t>
            </a:r>
            <a:r>
              <a:rPr sz="1394" i="1" dirty="0">
                <a:latin typeface="Georgia"/>
                <a:cs typeface="Georgia"/>
              </a:rPr>
              <a:t>в</a:t>
            </a:r>
            <a:r>
              <a:rPr sz="1394" i="1" spc="-10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начале</a:t>
            </a:r>
            <a:endParaRPr sz="1394">
              <a:latin typeface="Georgia"/>
              <a:cs typeface="Georgia"/>
            </a:endParaRPr>
          </a:p>
          <a:p>
            <a:pPr marL="8637">
              <a:spcBef>
                <a:spcPts val="7"/>
              </a:spcBef>
            </a:pPr>
            <a:r>
              <a:rPr sz="1394" i="1" spc="-3" dirty="0">
                <a:latin typeface="Georgia"/>
                <a:cs typeface="Georgia"/>
              </a:rPr>
              <a:t>или </a:t>
            </a:r>
            <a:r>
              <a:rPr sz="1394" i="1" dirty="0">
                <a:latin typeface="Georgia"/>
                <a:cs typeface="Georgia"/>
              </a:rPr>
              <a:t>в конце </a:t>
            </a:r>
            <a:r>
              <a:rPr sz="1394" i="1" spc="-3" dirty="0">
                <a:latin typeface="Georgia"/>
                <a:cs typeface="Georgia"/>
              </a:rPr>
              <a:t>дня, </a:t>
            </a:r>
            <a:r>
              <a:rPr sz="1394" i="1" dirty="0">
                <a:latin typeface="Georgia"/>
                <a:cs typeface="Georgia"/>
              </a:rPr>
              <a:t>на </a:t>
            </a:r>
            <a:r>
              <a:rPr sz="1394" i="1" spc="-3" dirty="0">
                <a:latin typeface="Georgia"/>
                <a:cs typeface="Georgia"/>
              </a:rPr>
              <a:t>15 минут</a:t>
            </a:r>
            <a:endParaRPr sz="1394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6495364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Ретроспектива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E03E7C3-6C24-AD82-5B84-FF60B2924114}"/>
              </a:ext>
            </a:extLst>
          </p:cNvPr>
          <p:cNvSpPr/>
          <p:nvPr/>
        </p:nvSpPr>
        <p:spPr>
          <a:xfrm>
            <a:off x="4440022" y="2564927"/>
            <a:ext cx="2876214" cy="3610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4A3EE0F-AD3D-9FDE-37ED-B26402CA1A25}"/>
              </a:ext>
            </a:extLst>
          </p:cNvPr>
          <p:cNvSpPr/>
          <p:nvPr/>
        </p:nvSpPr>
        <p:spPr>
          <a:xfrm>
            <a:off x="1366877" y="2494619"/>
            <a:ext cx="2757020" cy="636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6C0F963-135F-833C-E1E6-EEBADF069FCA}"/>
              </a:ext>
            </a:extLst>
          </p:cNvPr>
          <p:cNvSpPr/>
          <p:nvPr/>
        </p:nvSpPr>
        <p:spPr>
          <a:xfrm>
            <a:off x="4406855" y="1315803"/>
            <a:ext cx="1589950" cy="3601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9318068F-EC8E-0AB7-03EB-C30112594C48}"/>
              </a:ext>
            </a:extLst>
          </p:cNvPr>
          <p:cNvSpPr/>
          <p:nvPr/>
        </p:nvSpPr>
        <p:spPr>
          <a:xfrm>
            <a:off x="1366878" y="1287819"/>
            <a:ext cx="948373" cy="3601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0E803EB6-8D80-D762-84A1-60852166AC8F}"/>
              </a:ext>
            </a:extLst>
          </p:cNvPr>
          <p:cNvSpPr txBox="1"/>
          <p:nvPr/>
        </p:nvSpPr>
        <p:spPr>
          <a:xfrm>
            <a:off x="1523041" y="1366936"/>
            <a:ext cx="2679716" cy="259885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spc="-3" dirty="0">
                <a:latin typeface="Georgia"/>
                <a:cs typeface="Georgia"/>
              </a:rPr>
              <a:t>Зачем?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4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3455">
              <a:lnSpc>
                <a:spcPct val="100499"/>
              </a:lnSpc>
            </a:pPr>
            <a:r>
              <a:rPr sz="1394" i="1" spc="-3" dirty="0">
                <a:latin typeface="Georgia"/>
                <a:cs typeface="Georgia"/>
              </a:rPr>
              <a:t>Исследовать </a:t>
            </a:r>
            <a:r>
              <a:rPr sz="1394" i="1" dirty="0">
                <a:latin typeface="Georgia"/>
                <a:cs typeface="Georgia"/>
              </a:rPr>
              <a:t>процесс </a:t>
            </a:r>
            <a:r>
              <a:rPr sz="1394" i="1" spc="-3" dirty="0">
                <a:latin typeface="Georgia"/>
                <a:cs typeface="Georgia"/>
              </a:rPr>
              <a:t>работы </a:t>
            </a:r>
            <a:r>
              <a:rPr sz="1394" i="1" dirty="0">
                <a:latin typeface="Georgia"/>
                <a:cs typeface="Georgia"/>
              </a:rPr>
              <a:t>в  </a:t>
            </a:r>
            <a:r>
              <a:rPr sz="1394" i="1" spc="-3" dirty="0">
                <a:latin typeface="Georgia"/>
                <a:cs typeface="Georgia"/>
              </a:rPr>
              <a:t>целом </a:t>
            </a:r>
            <a:r>
              <a:rPr sz="1394" i="1" dirty="0">
                <a:latin typeface="Georgia"/>
                <a:cs typeface="Georgia"/>
              </a:rPr>
              <a:t>и понять, что</a:t>
            </a:r>
            <a:r>
              <a:rPr sz="1394" i="1" spc="-31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можно</a:t>
            </a:r>
            <a:endParaRPr sz="1394">
              <a:latin typeface="Georgia"/>
              <a:cs typeface="Georgia"/>
            </a:endParaRPr>
          </a:p>
          <a:p>
            <a:pPr marL="8637"/>
            <a:r>
              <a:rPr sz="1394" i="1" dirty="0">
                <a:latin typeface="Georgia"/>
                <a:cs typeface="Georgia"/>
              </a:rPr>
              <a:t>улучшить в </a:t>
            </a:r>
            <a:r>
              <a:rPr sz="1394" i="1" spc="-3" dirty="0">
                <a:latin typeface="Georgia"/>
                <a:cs typeface="Georgia"/>
              </a:rPr>
              <a:t>работе</a:t>
            </a:r>
            <a:r>
              <a:rPr sz="1394" i="1" spc="-24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команды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/>
            <a:r>
              <a:rPr sz="1394" i="1" spc="-3" dirty="0">
                <a:latin typeface="Georgia"/>
                <a:cs typeface="Georgia"/>
              </a:rPr>
              <a:t>Какого результата хотим</a:t>
            </a:r>
            <a:endParaRPr sz="1394">
              <a:latin typeface="Georgia"/>
              <a:cs typeface="Georgia"/>
            </a:endParaRPr>
          </a:p>
          <a:p>
            <a:pPr marL="8637">
              <a:spcBef>
                <a:spcPts val="10"/>
              </a:spcBef>
            </a:pPr>
            <a:r>
              <a:rPr sz="1394" i="1" spc="-3" dirty="0">
                <a:latin typeface="Georgia"/>
                <a:cs typeface="Georgia"/>
              </a:rPr>
              <a:t>добиться?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/>
            <a:r>
              <a:rPr sz="1394" i="1" spc="-3" dirty="0">
                <a:latin typeface="Georgia"/>
                <a:cs typeface="Georgia"/>
              </a:rPr>
              <a:t>Создать </a:t>
            </a:r>
            <a:r>
              <a:rPr sz="1394" i="1" dirty="0">
                <a:latin typeface="Georgia"/>
                <a:cs typeface="Georgia"/>
              </a:rPr>
              <a:t>план</a:t>
            </a:r>
            <a:r>
              <a:rPr sz="1394" i="1" spc="-3" dirty="0">
                <a:latin typeface="Georgia"/>
                <a:cs typeface="Georgia"/>
              </a:rPr>
              <a:t> внедрения</a:t>
            </a:r>
            <a:endParaRPr sz="1394">
              <a:latin typeface="Georgia"/>
              <a:cs typeface="Georgia"/>
            </a:endParaRPr>
          </a:p>
          <a:p>
            <a:pPr marL="8637">
              <a:spcBef>
                <a:spcPts val="10"/>
              </a:spcBef>
            </a:pPr>
            <a:r>
              <a:rPr sz="1394" i="1" dirty="0">
                <a:latin typeface="Georgia"/>
                <a:cs typeface="Georgia"/>
              </a:rPr>
              <a:t>улучшений в процесс</a:t>
            </a:r>
            <a:r>
              <a:rPr sz="1394" i="1" spc="-2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работы</a:t>
            </a:r>
            <a:endParaRPr sz="1394">
              <a:latin typeface="Georgia"/>
              <a:cs typeface="Georgia"/>
            </a:endParaRPr>
          </a:p>
          <a:p>
            <a:pPr marL="8637"/>
            <a:r>
              <a:rPr sz="1394" i="1" dirty="0">
                <a:latin typeface="Georgia"/>
                <a:cs typeface="Georgia"/>
              </a:rPr>
              <a:t>Команды</a:t>
            </a:r>
            <a:endParaRPr sz="1394">
              <a:latin typeface="Georgia"/>
              <a:cs typeface="Georgi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BF96170A-0B1D-10CC-DEFE-91711AE73F27}"/>
              </a:ext>
            </a:extLst>
          </p:cNvPr>
          <p:cNvSpPr txBox="1"/>
          <p:nvPr/>
        </p:nvSpPr>
        <p:spPr>
          <a:xfrm>
            <a:off x="4572000" y="1366936"/>
            <a:ext cx="2547566" cy="2175020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dirty="0">
                <a:latin typeface="Georgia"/>
                <a:cs typeface="Georgia"/>
              </a:rPr>
              <a:t>Кто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приходит?</a:t>
            </a:r>
            <a:endParaRPr sz="1394" dirty="0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 dirty="0">
              <a:latin typeface="Times New Roman"/>
              <a:cs typeface="Times New Roman"/>
            </a:endParaRPr>
          </a:p>
          <a:p>
            <a:pPr marL="8637"/>
            <a:r>
              <a:rPr sz="1394" i="1" spc="-3" dirty="0">
                <a:latin typeface="Georgia"/>
                <a:cs typeface="Georgia"/>
              </a:rPr>
              <a:t>Скрам-мастер,</a:t>
            </a:r>
            <a:r>
              <a:rPr sz="1394" i="1" spc="-14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Владелец</a:t>
            </a:r>
            <a:endParaRPr sz="1394" dirty="0">
              <a:latin typeface="Georgia"/>
              <a:cs typeface="Georgia"/>
            </a:endParaRPr>
          </a:p>
          <a:p>
            <a:pPr marL="8637">
              <a:spcBef>
                <a:spcPts val="10"/>
              </a:spcBef>
            </a:pPr>
            <a:r>
              <a:rPr sz="1394" i="1" dirty="0">
                <a:latin typeface="Georgia"/>
                <a:cs typeface="Georgia"/>
              </a:rPr>
              <a:t>продукта и</a:t>
            </a:r>
            <a:r>
              <a:rPr sz="1394" i="1" spc="-1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Команда</a:t>
            </a:r>
            <a:endParaRPr sz="1394" dirty="0">
              <a:latin typeface="Georgia"/>
              <a:cs typeface="Georgia"/>
            </a:endParaRPr>
          </a:p>
          <a:p>
            <a:pPr marL="8637"/>
            <a:r>
              <a:rPr sz="1394" i="1" spc="-3" dirty="0">
                <a:latin typeface="Georgia"/>
                <a:cs typeface="Georgia"/>
              </a:rPr>
              <a:t>разработки</a:t>
            </a:r>
            <a:endParaRPr sz="1394" dirty="0">
              <a:latin typeface="Georgia"/>
              <a:cs typeface="Georgia"/>
            </a:endParaRPr>
          </a:p>
          <a:p>
            <a:pPr>
              <a:spcBef>
                <a:spcPts val="31"/>
              </a:spcBef>
            </a:pPr>
            <a:endParaRPr sz="1428" dirty="0">
              <a:latin typeface="Times New Roman"/>
              <a:cs typeface="Times New Roman"/>
            </a:endParaRPr>
          </a:p>
          <a:p>
            <a:pPr marL="8637"/>
            <a:r>
              <a:rPr sz="1394" i="1" dirty="0">
                <a:latin typeface="Georgia"/>
                <a:cs typeface="Georgia"/>
              </a:rPr>
              <a:t>Когда, </a:t>
            </a:r>
            <a:r>
              <a:rPr sz="1394" i="1" spc="-3" dirty="0">
                <a:latin typeface="Georgia"/>
                <a:cs typeface="Georgia"/>
              </a:rPr>
              <a:t>как </a:t>
            </a:r>
            <a:r>
              <a:rPr sz="1394" i="1" dirty="0">
                <a:latin typeface="Georgia"/>
                <a:cs typeface="Georgia"/>
              </a:rPr>
              <a:t>часто и </a:t>
            </a:r>
            <a:r>
              <a:rPr sz="1394" i="1" spc="-3" dirty="0">
                <a:latin typeface="Georgia"/>
                <a:cs typeface="Georgia"/>
              </a:rPr>
              <a:t>как</a:t>
            </a:r>
            <a:r>
              <a:rPr sz="1394" i="1" spc="-20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долго?</a:t>
            </a:r>
            <a:endParaRPr sz="1394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462" dirty="0">
              <a:latin typeface="Times New Roman"/>
              <a:cs typeface="Times New Roman"/>
            </a:endParaRPr>
          </a:p>
          <a:p>
            <a:pPr marL="8637"/>
            <a:r>
              <a:rPr sz="1394" i="1" dirty="0">
                <a:latin typeface="Georgia"/>
                <a:cs typeface="Georgia"/>
              </a:rPr>
              <a:t>1 </a:t>
            </a:r>
            <a:r>
              <a:rPr sz="1394" i="1" spc="-3" dirty="0">
                <a:latin typeface="Georgia"/>
                <a:cs typeface="Georgia"/>
              </a:rPr>
              <a:t>раз </a:t>
            </a:r>
            <a:r>
              <a:rPr sz="1394" i="1" dirty="0">
                <a:latin typeface="Georgia"/>
                <a:cs typeface="Georgia"/>
              </a:rPr>
              <a:t>в конце </a:t>
            </a:r>
            <a:r>
              <a:rPr sz="1394" i="1" spc="-3" dirty="0">
                <a:latin typeface="Georgia"/>
                <a:cs typeface="Georgia"/>
              </a:rPr>
              <a:t>Спринта (3</a:t>
            </a:r>
            <a:r>
              <a:rPr sz="1394" i="1" dirty="0">
                <a:latin typeface="Georgia"/>
                <a:cs typeface="Georgia"/>
              </a:rPr>
              <a:t> часа</a:t>
            </a:r>
            <a:endParaRPr sz="1394" dirty="0">
              <a:latin typeface="Georgia"/>
              <a:cs typeface="Georgia"/>
            </a:endParaRPr>
          </a:p>
          <a:p>
            <a:pPr marL="8637">
              <a:spcBef>
                <a:spcPts val="3"/>
              </a:spcBef>
            </a:pPr>
            <a:r>
              <a:rPr sz="1394" i="1" dirty="0">
                <a:latin typeface="Georgia"/>
                <a:cs typeface="Georgia"/>
              </a:rPr>
              <a:t>для месячного</a:t>
            </a:r>
            <a:r>
              <a:rPr sz="1394" i="1" spc="-14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Спринта)</a:t>
            </a:r>
            <a:endParaRPr sz="1394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5386256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Актуализация требований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BA97F2C-CA56-FFF2-DF86-576800701991}"/>
              </a:ext>
            </a:extLst>
          </p:cNvPr>
          <p:cNvSpPr/>
          <p:nvPr/>
        </p:nvSpPr>
        <p:spPr>
          <a:xfrm>
            <a:off x="1269277" y="2362900"/>
            <a:ext cx="2757020" cy="636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8D55091B-608B-4968-826C-21FE99685185}"/>
              </a:ext>
            </a:extLst>
          </p:cNvPr>
          <p:cNvSpPr/>
          <p:nvPr/>
        </p:nvSpPr>
        <p:spPr>
          <a:xfrm>
            <a:off x="4406855" y="2500665"/>
            <a:ext cx="2876214" cy="361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3C12A81-1A56-E7FD-1868-B0665FBD5659}"/>
              </a:ext>
            </a:extLst>
          </p:cNvPr>
          <p:cNvSpPr/>
          <p:nvPr/>
        </p:nvSpPr>
        <p:spPr>
          <a:xfrm>
            <a:off x="4406855" y="1263116"/>
            <a:ext cx="1589950" cy="3610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F46D34FA-D9FC-522A-4F6B-B7DCDF37A6B2}"/>
              </a:ext>
            </a:extLst>
          </p:cNvPr>
          <p:cNvSpPr/>
          <p:nvPr/>
        </p:nvSpPr>
        <p:spPr>
          <a:xfrm>
            <a:off x="1396366" y="855300"/>
            <a:ext cx="853774" cy="3740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E8A39FB-5BA5-3F61-73DC-50243FC6654E}"/>
              </a:ext>
            </a:extLst>
          </p:cNvPr>
          <p:cNvSpPr txBox="1">
            <a:spLocks/>
          </p:cNvSpPr>
          <p:nvPr/>
        </p:nvSpPr>
        <p:spPr>
          <a:xfrm>
            <a:off x="1512036" y="924775"/>
            <a:ext cx="2271502" cy="3469862"/>
          </a:xfrm>
          <a:prstGeom prst="rect">
            <a:avLst/>
          </a:prstGeom>
        </p:spPr>
        <p:txBody>
          <a:bodyPr spcFirstLastPara="1" vert="horz" wrap="square" lIns="0" tIns="8637" rIns="0" bIns="0" rtlCol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8637">
              <a:spcBef>
                <a:spcPts val="68"/>
              </a:spcBef>
            </a:pPr>
            <a:r>
              <a:rPr lang="ru-RU" spc="-3" dirty="0"/>
              <a:t>Зачем?</a:t>
            </a:r>
          </a:p>
          <a:p>
            <a:pPr>
              <a:spcBef>
                <a:spcPts val="24"/>
              </a:spcBef>
            </a:pPr>
            <a:endParaRPr lang="ru-RU" sz="1428" dirty="0">
              <a:latin typeface="Times New Roman"/>
              <a:cs typeface="Times New Roman"/>
            </a:endParaRPr>
          </a:p>
          <a:p>
            <a:pPr marL="8637" marR="3455">
              <a:lnSpc>
                <a:spcPct val="100499"/>
              </a:lnSpc>
            </a:pPr>
            <a:r>
              <a:rPr lang="ru-RU" spc="-3" dirty="0" err="1"/>
              <a:t>Приоритизировать</a:t>
            </a:r>
            <a:r>
              <a:rPr lang="ru-RU" spc="-3" dirty="0"/>
              <a:t> </a:t>
            </a:r>
            <a:r>
              <a:rPr lang="ru-RU" dirty="0"/>
              <a:t>и </a:t>
            </a:r>
            <a:r>
              <a:rPr lang="ru-RU" spc="-3" dirty="0"/>
              <a:t>оценить  новые</a:t>
            </a:r>
            <a:r>
              <a:rPr lang="ru-RU" spc="-7" dirty="0"/>
              <a:t> </a:t>
            </a:r>
            <a:r>
              <a:rPr lang="ru-RU" spc="-3" dirty="0"/>
              <a:t>требования,</a:t>
            </a:r>
          </a:p>
          <a:p>
            <a:pPr marL="8637"/>
            <a:r>
              <a:rPr lang="ru-RU" spc="-3" dirty="0"/>
              <a:t>актуализировать</a:t>
            </a:r>
            <a:r>
              <a:rPr lang="ru-RU" spc="3" dirty="0"/>
              <a:t> </a:t>
            </a:r>
            <a:r>
              <a:rPr lang="ru-RU" spc="-3" dirty="0" err="1"/>
              <a:t>Бэклог</a:t>
            </a:r>
            <a:endParaRPr lang="ru-RU" spc="-3" dirty="0"/>
          </a:p>
          <a:p>
            <a:pPr>
              <a:spcBef>
                <a:spcPts val="31"/>
              </a:spcBef>
            </a:pPr>
            <a:endParaRPr lang="ru-RU" sz="1428" dirty="0">
              <a:latin typeface="Times New Roman"/>
              <a:cs typeface="Times New Roman"/>
            </a:endParaRPr>
          </a:p>
          <a:p>
            <a:pPr marL="8637"/>
            <a:r>
              <a:rPr lang="ru-RU" spc="-3" dirty="0"/>
              <a:t>Какого результата хотим добиться?</a:t>
            </a:r>
          </a:p>
          <a:p>
            <a:pPr>
              <a:spcBef>
                <a:spcPts val="27"/>
              </a:spcBef>
            </a:pPr>
            <a:endParaRPr lang="ru-RU" sz="1428" dirty="0">
              <a:latin typeface="Times New Roman"/>
              <a:cs typeface="Times New Roman"/>
            </a:endParaRPr>
          </a:p>
          <a:p>
            <a:pPr marL="8637" marR="226728">
              <a:lnSpc>
                <a:spcPct val="100200"/>
              </a:lnSpc>
            </a:pPr>
            <a:r>
              <a:rPr lang="ru-RU" dirty="0"/>
              <a:t>Актуализировать </a:t>
            </a:r>
            <a:r>
              <a:rPr lang="ru-RU" spc="-3" dirty="0" err="1"/>
              <a:t>Бэклог</a:t>
            </a:r>
            <a:r>
              <a:rPr lang="ru-RU" spc="-3" dirty="0"/>
              <a:t>,  </a:t>
            </a:r>
            <a:r>
              <a:rPr lang="ru-RU" i="1" dirty="0"/>
              <a:t>начать </a:t>
            </a:r>
            <a:r>
              <a:rPr lang="ru-RU" spc="-3" dirty="0"/>
              <a:t>детализировать  требования для </a:t>
            </a:r>
            <a:r>
              <a:rPr lang="ru-RU" i="1" dirty="0"/>
              <a:t>следующего  </a:t>
            </a:r>
            <a:r>
              <a:rPr lang="ru-RU" spc="-3" dirty="0"/>
              <a:t>спринта</a:t>
            </a: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8BBD0BF-C048-61AC-B5DE-F910DD38FD9F}"/>
              </a:ext>
            </a:extLst>
          </p:cNvPr>
          <p:cNvSpPr txBox="1"/>
          <p:nvPr/>
        </p:nvSpPr>
        <p:spPr>
          <a:xfrm>
            <a:off x="4456433" y="1345170"/>
            <a:ext cx="2547566" cy="217668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394" i="1" dirty="0">
                <a:latin typeface="Georgia"/>
                <a:cs typeface="Georgia"/>
              </a:rPr>
              <a:t>Кто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приходит?</a:t>
            </a:r>
            <a:endParaRPr sz="1394">
              <a:latin typeface="Georgia"/>
              <a:cs typeface="Georgia"/>
            </a:endParaRPr>
          </a:p>
          <a:p>
            <a:pPr>
              <a:spcBef>
                <a:spcPts val="27"/>
              </a:spcBef>
            </a:pPr>
            <a:endParaRPr sz="1428">
              <a:latin typeface="Times New Roman"/>
              <a:cs typeface="Times New Roman"/>
            </a:endParaRPr>
          </a:p>
          <a:p>
            <a:pPr marL="8637" marR="396019">
              <a:lnSpc>
                <a:spcPct val="100200"/>
              </a:lnSpc>
            </a:pPr>
            <a:r>
              <a:rPr sz="1394" i="1" spc="-3" dirty="0">
                <a:latin typeface="Georgia"/>
                <a:cs typeface="Georgia"/>
              </a:rPr>
              <a:t>Скрам-мастер,</a:t>
            </a:r>
            <a:r>
              <a:rPr sz="1394" i="1" spc="-37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Владелец  продукта и Команда  </a:t>
            </a:r>
            <a:r>
              <a:rPr sz="1394" i="1" spc="-3" dirty="0">
                <a:latin typeface="Georgia"/>
                <a:cs typeface="Georgia"/>
              </a:rPr>
              <a:t>разработки</a:t>
            </a:r>
            <a:endParaRPr sz="1394">
              <a:latin typeface="Georgia"/>
              <a:cs typeface="Georgia"/>
            </a:endParaRPr>
          </a:p>
          <a:p>
            <a:pPr marL="8637" marR="3455">
              <a:lnSpc>
                <a:spcPts val="3353"/>
              </a:lnSpc>
              <a:spcBef>
                <a:spcPts val="388"/>
              </a:spcBef>
            </a:pPr>
            <a:r>
              <a:rPr sz="1394" i="1" dirty="0">
                <a:latin typeface="Georgia"/>
                <a:cs typeface="Georgia"/>
              </a:rPr>
              <a:t>Когда, </a:t>
            </a:r>
            <a:r>
              <a:rPr sz="1394" i="1" spc="-3" dirty="0">
                <a:latin typeface="Georgia"/>
                <a:cs typeface="Georgia"/>
              </a:rPr>
              <a:t>как </a:t>
            </a:r>
            <a:r>
              <a:rPr sz="1394" i="1" dirty="0">
                <a:latin typeface="Georgia"/>
                <a:cs typeface="Georgia"/>
              </a:rPr>
              <a:t>часто и </a:t>
            </a:r>
            <a:r>
              <a:rPr sz="1394" i="1" spc="-3" dirty="0">
                <a:latin typeface="Georgia"/>
                <a:cs typeface="Georgia"/>
              </a:rPr>
              <a:t>как долго?  </a:t>
            </a:r>
            <a:r>
              <a:rPr sz="1394" i="1" dirty="0">
                <a:latin typeface="Georgia"/>
                <a:cs typeface="Georgia"/>
              </a:rPr>
              <a:t>1 </a:t>
            </a:r>
            <a:r>
              <a:rPr sz="1394" i="1" spc="-3" dirty="0">
                <a:latin typeface="Georgia"/>
                <a:cs typeface="Georgia"/>
              </a:rPr>
              <a:t>раз </a:t>
            </a:r>
            <a:r>
              <a:rPr sz="1394" i="1" dirty="0">
                <a:latin typeface="Georgia"/>
                <a:cs typeface="Georgia"/>
              </a:rPr>
              <a:t>в </a:t>
            </a:r>
            <a:r>
              <a:rPr sz="1394" i="1" spc="-3" dirty="0">
                <a:latin typeface="Georgia"/>
                <a:cs typeface="Georgia"/>
              </a:rPr>
              <a:t>середине</a:t>
            </a:r>
            <a:r>
              <a:rPr sz="1394" i="1" spc="-7" dirty="0">
                <a:latin typeface="Georgia"/>
                <a:cs typeface="Georgia"/>
              </a:rPr>
              <a:t> </a:t>
            </a:r>
            <a:r>
              <a:rPr sz="1394" i="1" spc="-3" dirty="0">
                <a:latin typeface="Georgia"/>
                <a:cs typeface="Georgia"/>
              </a:rPr>
              <a:t>Спринта</a:t>
            </a:r>
            <a:endParaRPr sz="1394">
              <a:latin typeface="Georgia"/>
              <a:cs typeface="Georgia"/>
            </a:endParaRPr>
          </a:p>
          <a:p>
            <a:pPr marL="8637">
              <a:lnSpc>
                <a:spcPts val="1282"/>
              </a:lnSpc>
            </a:pPr>
            <a:r>
              <a:rPr sz="1394" i="1" spc="-3" dirty="0">
                <a:latin typeface="Georgia"/>
                <a:cs typeface="Georgia"/>
              </a:rPr>
              <a:t>(1</a:t>
            </a:r>
            <a:r>
              <a:rPr sz="1394" i="1" spc="3" dirty="0">
                <a:latin typeface="Georgia"/>
                <a:cs typeface="Georgia"/>
              </a:rPr>
              <a:t> </a:t>
            </a:r>
            <a:r>
              <a:rPr sz="1394" i="1" dirty="0">
                <a:latin typeface="Georgia"/>
                <a:cs typeface="Georgia"/>
              </a:rPr>
              <a:t>час)</a:t>
            </a:r>
            <a:endParaRPr sz="1394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8233009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Слово «Камбан» по-японски означает «рекламный щит, вывеска», в финансовой среде устоялся вариант с ошибочной транскрипцией латинской записи японского слова.">
            <a:extLst>
              <a:ext uri="{FF2B5EF4-FFF2-40B4-BE49-F238E27FC236}">
                <a16:creationId xmlns:a16="http://schemas.microsoft.com/office/drawing/2014/main" id="{7B488722-06EF-AA8E-DC9F-39CE28EC7511}"/>
              </a:ext>
            </a:extLst>
          </p:cNvPr>
          <p:cNvSpPr txBox="1"/>
          <p:nvPr/>
        </p:nvSpPr>
        <p:spPr>
          <a:xfrm>
            <a:off x="428245" y="2748562"/>
            <a:ext cx="4143755" cy="13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spcBef>
                <a:spcPts val="3200"/>
              </a:spcBef>
              <a:defRPr sz="4400"/>
            </a:lvl1pPr>
          </a:lstStyle>
          <a:p>
            <a:r>
              <a:rPr sz="1650" dirty="0" err="1"/>
              <a:t>Слово</a:t>
            </a:r>
            <a:r>
              <a:rPr sz="1650" dirty="0"/>
              <a:t> «</a:t>
            </a:r>
            <a:r>
              <a:rPr sz="1650" dirty="0" err="1"/>
              <a:t>Камбан</a:t>
            </a:r>
            <a:r>
              <a:rPr sz="1650" dirty="0"/>
              <a:t>» </a:t>
            </a:r>
            <a:r>
              <a:rPr sz="1650" dirty="0" err="1"/>
              <a:t>по-японски</a:t>
            </a:r>
            <a:r>
              <a:rPr sz="1650" dirty="0"/>
              <a:t> </a:t>
            </a:r>
            <a:r>
              <a:rPr sz="1650" dirty="0" err="1"/>
              <a:t>означает</a:t>
            </a:r>
            <a:r>
              <a:rPr sz="1650" dirty="0"/>
              <a:t> «</a:t>
            </a:r>
            <a:r>
              <a:rPr sz="1650" dirty="0" err="1"/>
              <a:t>рекламный</a:t>
            </a:r>
            <a:r>
              <a:rPr sz="1650" dirty="0"/>
              <a:t> </a:t>
            </a:r>
            <a:r>
              <a:rPr sz="1650" dirty="0" err="1"/>
              <a:t>щит</a:t>
            </a:r>
            <a:r>
              <a:rPr sz="1650" dirty="0"/>
              <a:t>, </a:t>
            </a:r>
            <a:r>
              <a:rPr sz="1650" dirty="0" err="1"/>
              <a:t>вывеска</a:t>
            </a:r>
            <a:r>
              <a:rPr sz="1650" dirty="0"/>
              <a:t>», в </a:t>
            </a:r>
            <a:r>
              <a:rPr sz="1650" dirty="0" err="1"/>
              <a:t>финансовой</a:t>
            </a:r>
            <a:r>
              <a:rPr sz="1650" dirty="0"/>
              <a:t> </a:t>
            </a:r>
            <a:r>
              <a:rPr sz="1650" dirty="0" err="1"/>
              <a:t>среде</a:t>
            </a:r>
            <a:r>
              <a:rPr sz="1650" dirty="0"/>
              <a:t> </a:t>
            </a:r>
            <a:r>
              <a:rPr sz="1650" dirty="0" err="1"/>
              <a:t>устоялся</a:t>
            </a:r>
            <a:r>
              <a:rPr sz="1650" dirty="0"/>
              <a:t> </a:t>
            </a:r>
            <a:r>
              <a:rPr sz="1650" dirty="0" err="1"/>
              <a:t>вариант</a:t>
            </a:r>
            <a:r>
              <a:rPr sz="1650" dirty="0"/>
              <a:t> с </a:t>
            </a:r>
            <a:r>
              <a:rPr sz="1650" dirty="0" err="1"/>
              <a:t>ошибочной</a:t>
            </a:r>
            <a:r>
              <a:rPr sz="1650" dirty="0"/>
              <a:t> </a:t>
            </a:r>
            <a:r>
              <a:rPr sz="1650" dirty="0" err="1"/>
              <a:t>транскрипцией</a:t>
            </a:r>
            <a:r>
              <a:rPr sz="1650" dirty="0"/>
              <a:t> </a:t>
            </a:r>
            <a:r>
              <a:rPr sz="1650" dirty="0" err="1"/>
              <a:t>латинской</a:t>
            </a:r>
            <a:r>
              <a:rPr sz="1650" dirty="0"/>
              <a:t> </a:t>
            </a:r>
            <a:r>
              <a:rPr sz="1650" dirty="0" err="1"/>
              <a:t>записи</a:t>
            </a:r>
            <a:r>
              <a:rPr sz="1650" dirty="0"/>
              <a:t> </a:t>
            </a:r>
            <a:r>
              <a:rPr sz="1650" dirty="0" err="1"/>
              <a:t>японского</a:t>
            </a:r>
            <a:r>
              <a:rPr sz="1650" dirty="0"/>
              <a:t> </a:t>
            </a:r>
            <a:r>
              <a:rPr sz="1650" dirty="0" err="1"/>
              <a:t>слова</a:t>
            </a:r>
            <a:r>
              <a:rPr sz="1650" dirty="0"/>
              <a:t>.</a:t>
            </a:r>
          </a:p>
        </p:txBody>
      </p:sp>
      <p:pic>
        <p:nvPicPr>
          <p:cNvPr id="17" name="2336B069-8E64-413F-B5FA-77390A7CFB31-L0-001.jpeg" descr="2336B069-8E64-413F-B5FA-77390A7CFB31-L0-001.jpeg">
            <a:extLst>
              <a:ext uri="{FF2B5EF4-FFF2-40B4-BE49-F238E27FC236}">
                <a16:creationId xmlns:a16="http://schemas.microsoft.com/office/drawing/2014/main" id="{217FD319-95C5-87BD-B9E4-45587597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689" y="196180"/>
            <a:ext cx="3715755" cy="2214939"/>
          </a:xfrm>
          <a:prstGeom prst="rect">
            <a:avLst/>
          </a:prstGeom>
          <a:ln w="88900">
            <a:miter lim="400000"/>
          </a:ln>
        </p:spPr>
      </p:pic>
      <p:pic>
        <p:nvPicPr>
          <p:cNvPr id="18" name="B24D6CEA-9A98-4EF8-B543-7C0EB5CCDE2E-L0-001.jpeg" descr="B24D6CEA-9A98-4EF8-B543-7C0EB5CCDE2E-L0-001.jpeg">
            <a:extLst>
              <a:ext uri="{FF2B5EF4-FFF2-40B4-BE49-F238E27FC236}">
                <a16:creationId xmlns:a16="http://schemas.microsoft.com/office/drawing/2014/main" id="{C16B2729-5D40-8C50-FAD0-235F30EF7DA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372969" y="2571750"/>
            <a:ext cx="3945583" cy="2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0799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Принципы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2A9EFF12-05FE-4511-90B0-5BB289A48081-L0-001.jpeg" descr="2A9EFF12-05FE-4511-90B0-5BB289A48081-L0-001.jpeg">
            <a:extLst>
              <a:ext uri="{FF2B5EF4-FFF2-40B4-BE49-F238E27FC236}">
                <a16:creationId xmlns:a16="http://schemas.microsoft.com/office/drawing/2014/main" id="{1D68624A-4B1E-C2C3-6DE8-02E25F4A096D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38998" y="2166083"/>
            <a:ext cx="5696529" cy="2613873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09BA49-2F11-3DE4-9D0E-DC70243A70CB}"/>
              </a:ext>
            </a:extLst>
          </p:cNvPr>
          <p:cNvSpPr txBox="1"/>
          <p:nvPr/>
        </p:nvSpPr>
        <p:spPr>
          <a:xfrm>
            <a:off x="701873" y="994757"/>
            <a:ext cx="75770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Главный принцип канбан – это визуализация. Недаром используются и пишутся карточки канбан. Ваша главная задача – сделать визуальную доску, которую Вы разобьете по необходимым для Вас этапам и расположите задачу по её стадии развития. Классика жанра это 3 направления – планируется, выполняется и сделано.</a:t>
            </a:r>
          </a:p>
        </p:txBody>
      </p:sp>
    </p:spTree>
    <p:extLst>
      <p:ext uri="{BB962C8B-B14F-4D97-AF65-F5344CB8AC3E}">
        <p14:creationId xmlns:p14="http://schemas.microsoft.com/office/powerpoint/2010/main" val="75633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Принципы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A9531-A281-B708-5100-FACD37951C7A}"/>
              </a:ext>
            </a:extLst>
          </p:cNvPr>
          <p:cNvSpPr txBox="1"/>
          <p:nvPr/>
        </p:nvSpPr>
        <p:spPr>
          <a:xfrm>
            <a:off x="506292" y="1506372"/>
            <a:ext cx="38150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2. Количество выполняемых задач. </a:t>
            </a:r>
          </a:p>
          <a:p>
            <a:r>
              <a:rPr lang="ru-RU" dirty="0"/>
              <a:t>Большая проблема множества людей – прокрастинация. Мы откладываем все на потом. Соответственно, задачи накапливаются. Поэтому должно быть понимание сколько задач должен выполнять сотрудник/отдел за определенный срок (например, неделю/месяц). Такой KPI, если хотите. Или еще можно назвать личный канбан.</a:t>
            </a:r>
          </a:p>
        </p:txBody>
      </p:sp>
      <p:pic>
        <p:nvPicPr>
          <p:cNvPr id="4" name="26739C78-BB24-48A8-9E32-26DAFEFAFAE1-L0-001.jpeg" descr="26739C78-BB24-48A8-9E32-26DAFEFAFAE1-L0-001.jpeg">
            <a:extLst>
              <a:ext uri="{FF2B5EF4-FFF2-40B4-BE49-F238E27FC236}">
                <a16:creationId xmlns:a16="http://schemas.microsoft.com/office/drawing/2014/main" id="{8F677068-3839-00B5-B76C-C0E1AE9ED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150" y="911432"/>
            <a:ext cx="4316827" cy="3320636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29059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Принципы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47CFF-211B-1B34-A98D-2AE862925687}"/>
              </a:ext>
            </a:extLst>
          </p:cNvPr>
          <p:cNvSpPr txBox="1"/>
          <p:nvPr/>
        </p:nvSpPr>
        <p:spPr>
          <a:xfrm>
            <a:off x="468367" y="1113600"/>
            <a:ext cx="32004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lang="ru-RU" dirty="0">
                <a:solidFill>
                  <a:schemeClr val="tx1"/>
                </a:solidFill>
              </a:rPr>
              <a:t>3. Фокусировка на работе. </a:t>
            </a:r>
          </a:p>
          <a:p>
            <a:pPr marL="0" indent="0">
              <a:buSzTx/>
              <a:buNone/>
              <a:defRPr>
                <a:solidFill>
                  <a:srgbClr val="52D6FC"/>
                </a:solidFill>
              </a:defRPr>
            </a:pPr>
            <a:r>
              <a:rPr lang="ru-RU" dirty="0">
                <a:solidFill>
                  <a:schemeClr val="tx1"/>
                </a:solidFill>
              </a:rPr>
              <a:t>Правила канбан учат нас принципу, что задачи не нужно постоянно планировать, их нужно делать. </a:t>
            </a:r>
            <a:r>
              <a:rPr lang="ru-RU" dirty="0" err="1">
                <a:solidFill>
                  <a:schemeClr val="tx1"/>
                </a:solidFill>
              </a:rPr>
              <a:t>Соотвественно</a:t>
            </a:r>
            <a:r>
              <a:rPr lang="ru-RU" dirty="0">
                <a:solidFill>
                  <a:schemeClr val="tx1"/>
                </a:solidFill>
              </a:rPr>
              <a:t>, фокусировка на невыполненных задачах – главных приоритет. Подключение дополнительных людей, правильное использование ресурсов – все, что необходимо, чтобы выполнить нерешенные задачи.</a:t>
            </a:r>
          </a:p>
        </p:txBody>
      </p:sp>
      <p:pic>
        <p:nvPicPr>
          <p:cNvPr id="4" name="9CD66DB5-2D45-41D6-A1A3-9C05DA53B5DC-L0-001.jpeg" descr="9CD66DB5-2D45-41D6-A1A3-9C05DA53B5DC-L0-001.jpeg">
            <a:extLst>
              <a:ext uri="{FF2B5EF4-FFF2-40B4-BE49-F238E27FC236}">
                <a16:creationId xmlns:a16="http://schemas.microsoft.com/office/drawing/2014/main" id="{CBF8D777-5304-4506-AA69-798A550EB4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857349" y="585397"/>
            <a:ext cx="4926651" cy="3338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487283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Принципы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CE9F1-2DB5-C2F8-7D1D-2D0CDA75A48F}"/>
              </a:ext>
            </a:extLst>
          </p:cNvPr>
          <p:cNvSpPr txBox="1"/>
          <p:nvPr/>
        </p:nvSpPr>
        <p:spPr>
          <a:xfrm>
            <a:off x="558800" y="1251319"/>
            <a:ext cx="360503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4. Улучшение. </a:t>
            </a:r>
          </a:p>
          <a:p>
            <a:r>
              <a:rPr lang="ru-RU" dirty="0"/>
              <a:t>В связи с тем, что в канбан идет работа по принципу “минимальными партиями”, проблемы в продукции или работе персонала будут видны на ранних этапах работы. Соответственно, их нужно выявить и устранить. Это и есть один из главных принципов – постоянное улучшение за счет внимания к мелочам.</a:t>
            </a:r>
          </a:p>
        </p:txBody>
      </p:sp>
      <p:pic>
        <p:nvPicPr>
          <p:cNvPr id="6" name="446D432B-2971-460C-9FBC-5542BC54B7FD-L0-001.jpeg" descr="446D432B-2971-460C-9FBC-5542BC54B7FD-L0-001.jpeg">
            <a:extLst>
              <a:ext uri="{FF2B5EF4-FFF2-40B4-BE49-F238E27FC236}">
                <a16:creationId xmlns:a16="http://schemas.microsoft.com/office/drawing/2014/main" id="{9314C028-A1DE-08E6-FB8B-17E5EADD2ADA}"/>
              </a:ext>
            </a:extLst>
          </p:cNvPr>
          <p:cNvPicPr>
            <a:picLocks/>
          </p:cNvPicPr>
          <p:nvPr/>
        </p:nvPicPr>
        <p:blipFill>
          <a:blip r:embed="rId4"/>
          <a:srcRect t="2551" b="6521"/>
          <a:stretch>
            <a:fillRect/>
          </a:stretch>
        </p:blipFill>
        <p:spPr>
          <a:xfrm>
            <a:off x="4241993" y="417117"/>
            <a:ext cx="4029079" cy="4431163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251577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Недостатки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02E062-86AC-5A49-4E0B-AF67B54D85BA}"/>
              </a:ext>
            </a:extLst>
          </p:cNvPr>
          <p:cNvSpPr txBox="1"/>
          <p:nvPr/>
        </p:nvSpPr>
        <p:spPr>
          <a:xfrm>
            <a:off x="360000" y="1463889"/>
            <a:ext cx="340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Система плохо работает с командами численностью более 5 человек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D8BC6-9C72-A485-60BA-E000E4F5E859}"/>
              </a:ext>
            </a:extLst>
          </p:cNvPr>
          <p:cNvSpPr txBox="1"/>
          <p:nvPr/>
        </p:nvSpPr>
        <p:spPr>
          <a:xfrm>
            <a:off x="4642119" y="3884337"/>
            <a:ext cx="31694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/>
              <a:t>Не предназначен для долгосрочного планирования</a:t>
            </a:r>
          </a:p>
        </p:txBody>
      </p:sp>
      <p:pic>
        <p:nvPicPr>
          <p:cNvPr id="6" name="00DC3AA9-03AF-4C78-94B0-FDF0155747FF-L0-001.jpeg" descr="00DC3AA9-03AF-4C78-94B0-FDF0155747FF-L0-001.jpeg">
            <a:extLst>
              <a:ext uri="{FF2B5EF4-FFF2-40B4-BE49-F238E27FC236}">
                <a16:creationId xmlns:a16="http://schemas.microsoft.com/office/drawing/2014/main" id="{1A634459-5475-D634-EA64-000397AB2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714" y="2090942"/>
            <a:ext cx="3169490" cy="2130900"/>
          </a:xfrm>
          <a:prstGeom prst="rect">
            <a:avLst/>
          </a:prstGeom>
          <a:ln w="88900">
            <a:miter lim="400000"/>
          </a:ln>
        </p:spPr>
      </p:pic>
      <p:pic>
        <p:nvPicPr>
          <p:cNvPr id="7" name="7C475AF2-2F2F-464B-AB37-0D2645414C10-L0-001.jpeg" descr="7C475AF2-2F2F-464B-AB37-0D2645414C10-L0-001.jpeg">
            <a:extLst>
              <a:ext uri="{FF2B5EF4-FFF2-40B4-BE49-F238E27FC236}">
                <a16:creationId xmlns:a16="http://schemas.microsoft.com/office/drawing/2014/main" id="{27E472DD-4C5D-25B1-CBBE-0E0035DDB8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585"/>
          <a:stretch>
            <a:fillRect/>
          </a:stretch>
        </p:blipFill>
        <p:spPr>
          <a:xfrm>
            <a:off x="4250985" y="997553"/>
            <a:ext cx="4099256" cy="2737038"/>
          </a:xfrm>
          <a:prstGeom prst="rect">
            <a:avLst/>
          </a:prstGeom>
          <a:ln w="889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7078093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Зачем это нужно?</a:t>
            </a:r>
            <a:endParaRPr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7BD527-636F-2E02-5B65-132101A5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938" y="250092"/>
            <a:ext cx="2326633" cy="36273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867DDC-9556-00F1-5FA8-459DC4A19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362" y="1005114"/>
            <a:ext cx="2728776" cy="40602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5233206-7394-A988-A1BB-B5CB359FA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20" y="1005114"/>
            <a:ext cx="2432541" cy="271291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81746CF-E169-A2ED-1945-9EC54F21E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603" y="3718990"/>
            <a:ext cx="2432541" cy="7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6947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Применение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Kanban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D2F8B6E8-09C2-7401-09C6-D1C5899E3F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719080"/>
              </p:ext>
            </p:extLst>
          </p:nvPr>
        </p:nvGraphicFramePr>
        <p:xfrm>
          <a:off x="1316892" y="992553"/>
          <a:ext cx="6510215" cy="3873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5954164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492AB9-6992-B7AB-9FB9-84247C81A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148" y="1230514"/>
            <a:ext cx="5349704" cy="268247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2008554" y="2883877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037113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8C860C-BB80-5CA7-C625-C3DAF5F50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580" y="1024756"/>
            <a:ext cx="5768840" cy="3093988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852246" y="3071446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18053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6F5F4D-95AA-552C-EE4A-E9BC3582C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990" y="1224188"/>
            <a:ext cx="5761219" cy="2956816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852246" y="3133969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3281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11872A6-D53D-F86C-6F4A-B8219DCDA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036" y="1034434"/>
            <a:ext cx="5715495" cy="2933954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961661" y="2922954"/>
            <a:ext cx="1735016" cy="4220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9406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8FAC2-A38A-816B-C5CE-024F22BF4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648" y="963790"/>
            <a:ext cx="5570703" cy="3215919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899139" y="2141903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66144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6847FA8-2C19-FFFC-6CBC-1FF5222A7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38" y="792326"/>
            <a:ext cx="5578323" cy="3558848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90247" y="2774461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82820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94B378-7144-7385-D815-D5C852094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646" y="1186084"/>
            <a:ext cx="5448772" cy="2994920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31188" y="2055445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84934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DB0145-AAAA-B233-C071-737A1D145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562" y="1273054"/>
            <a:ext cx="5654530" cy="2728196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31188" y="2932436"/>
            <a:ext cx="4544566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07497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58C7149-94D5-D2BD-F3A6-3E97C5916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77" y="1021741"/>
            <a:ext cx="5883150" cy="3292125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31188" y="3313723"/>
            <a:ext cx="2215581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4443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Гибкие методологии 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Agile</a:t>
            </a:r>
            <a:endParaRPr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3C09BB80-8393-B4E0-FD95-FAB9644521E9}"/>
              </a:ext>
            </a:extLst>
          </p:cNvPr>
          <p:cNvSpPr txBox="1"/>
          <p:nvPr/>
        </p:nvSpPr>
        <p:spPr>
          <a:xfrm>
            <a:off x="1084191" y="1334206"/>
            <a:ext cx="6520177" cy="2401684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600" i="1" spc="-3" dirty="0">
                <a:latin typeface="Georgia"/>
                <a:cs typeface="Georgia"/>
              </a:rPr>
              <a:t>Agile-</a:t>
            </a:r>
            <a:r>
              <a:rPr sz="1600" i="1" spc="-3" dirty="0" err="1">
                <a:latin typeface="Georgia"/>
                <a:cs typeface="Georgia"/>
              </a:rPr>
              <a:t>манифест</a:t>
            </a:r>
            <a:r>
              <a:rPr lang="en-US" sz="1600" i="1" spc="-5" baseline="24305" dirty="0">
                <a:latin typeface="Georgia"/>
                <a:cs typeface="Georgia"/>
              </a:rPr>
              <a:t> </a:t>
            </a:r>
            <a:r>
              <a:rPr lang="en-US" sz="1600" i="1" dirty="0">
                <a:latin typeface="Georgia"/>
                <a:cs typeface="Georgia"/>
                <a:hlinkClick r:id="rId4"/>
              </a:rPr>
              <a:t>http://agilemanifesto.org/</a:t>
            </a:r>
            <a:endParaRPr lang="en-US" sz="1600" dirty="0">
              <a:latin typeface="Georgia"/>
              <a:cs typeface="Georgia"/>
            </a:endParaRPr>
          </a:p>
          <a:p>
            <a:pPr marL="8637">
              <a:spcBef>
                <a:spcPts val="68"/>
              </a:spcBef>
            </a:pPr>
            <a:endParaRPr sz="1600" baseline="24305" dirty="0">
              <a:latin typeface="Georgia"/>
              <a:cs typeface="Georgia"/>
            </a:endParaRPr>
          </a:p>
          <a:p>
            <a:pPr marL="8637" marR="3455" algn="just">
              <a:spcBef>
                <a:spcPts val="17"/>
              </a:spcBef>
            </a:pPr>
            <a:r>
              <a:rPr sz="1600" i="1" spc="-3" dirty="0">
                <a:latin typeface="Georgia"/>
                <a:cs typeface="Georgia"/>
              </a:rPr>
              <a:t>описывает ценности и </a:t>
            </a:r>
            <a:r>
              <a:rPr sz="1600" i="1" spc="-7" dirty="0">
                <a:latin typeface="Georgia"/>
                <a:cs typeface="Georgia"/>
              </a:rPr>
              <a:t>принципы </a:t>
            </a:r>
            <a:r>
              <a:rPr sz="1600" i="1" spc="-3" dirty="0">
                <a:latin typeface="Georgia"/>
                <a:cs typeface="Georgia"/>
              </a:rPr>
              <a:t>гибкой  </a:t>
            </a:r>
            <a:r>
              <a:rPr sz="1600" i="1" spc="-7" dirty="0">
                <a:latin typeface="Georgia"/>
                <a:cs typeface="Georgia"/>
              </a:rPr>
              <a:t>разработки программного </a:t>
            </a:r>
            <a:r>
              <a:rPr sz="1600" i="1" spc="-3" dirty="0">
                <a:latin typeface="Georgia"/>
                <a:cs typeface="Georgia"/>
              </a:rPr>
              <a:t>обеспечения,  </a:t>
            </a:r>
            <a:r>
              <a:rPr sz="1600" i="1" spc="-7" dirty="0">
                <a:latin typeface="Georgia"/>
                <a:cs typeface="Georgia"/>
              </a:rPr>
              <a:t>документ </a:t>
            </a:r>
            <a:r>
              <a:rPr sz="1600" i="1" spc="-3" dirty="0" err="1">
                <a:latin typeface="Georgia"/>
                <a:cs typeface="Georgia"/>
              </a:rPr>
              <a:t>содержит</a:t>
            </a:r>
            <a:r>
              <a:rPr sz="1600" i="1" spc="34" dirty="0">
                <a:latin typeface="Georgia"/>
                <a:cs typeface="Georgia"/>
              </a:rPr>
              <a:t> </a:t>
            </a:r>
            <a:r>
              <a:rPr sz="1600" i="1" spc="-7" dirty="0" err="1">
                <a:latin typeface="Georgia"/>
                <a:cs typeface="Georgia"/>
              </a:rPr>
              <a:t>описание</a:t>
            </a:r>
            <a:r>
              <a:rPr lang="en-US" sz="1600" i="1" spc="-7" dirty="0">
                <a:latin typeface="Georgia"/>
                <a:cs typeface="Georgia"/>
              </a:rPr>
              <a:t> </a:t>
            </a:r>
            <a:r>
              <a:rPr sz="1600" i="1" spc="-3" dirty="0">
                <a:latin typeface="Georgia"/>
                <a:cs typeface="Georgia"/>
              </a:rPr>
              <a:t>4 </a:t>
            </a:r>
            <a:r>
              <a:rPr sz="1600" i="1" spc="-7" dirty="0">
                <a:latin typeface="Georgia"/>
                <a:cs typeface="Georgia"/>
              </a:rPr>
              <a:t>ценностей </a:t>
            </a:r>
            <a:r>
              <a:rPr sz="1600" i="1" spc="-3" dirty="0">
                <a:latin typeface="Georgia"/>
                <a:cs typeface="Georgia"/>
              </a:rPr>
              <a:t>и 12 </a:t>
            </a:r>
            <a:r>
              <a:rPr sz="1600" i="1" spc="-7" dirty="0">
                <a:latin typeface="Georgia"/>
                <a:cs typeface="Georgia"/>
              </a:rPr>
              <a:t>принципов</a:t>
            </a:r>
            <a:r>
              <a:rPr sz="1600" i="1" spc="78" dirty="0">
                <a:latin typeface="Georgia"/>
                <a:cs typeface="Georgia"/>
              </a:rPr>
              <a:t> </a:t>
            </a:r>
            <a:r>
              <a:rPr sz="1600" i="1" spc="-3" dirty="0">
                <a:latin typeface="Georgia"/>
                <a:cs typeface="Georgia"/>
              </a:rPr>
              <a:t>Agile</a:t>
            </a:r>
            <a:endParaRPr sz="1600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spcBef>
                <a:spcPts val="27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8637" marR="106670">
              <a:spcBef>
                <a:spcPts val="3"/>
              </a:spcBef>
            </a:pPr>
            <a:r>
              <a:rPr sz="1600" i="1" spc="-3" dirty="0">
                <a:latin typeface="Georgia"/>
                <a:cs typeface="Georgia"/>
              </a:rPr>
              <a:t>Сочетание </a:t>
            </a:r>
            <a:r>
              <a:rPr sz="1600" i="1" spc="-7" dirty="0">
                <a:latin typeface="Georgia"/>
                <a:cs typeface="Georgia"/>
              </a:rPr>
              <a:t>разных фреймворков </a:t>
            </a:r>
            <a:r>
              <a:rPr sz="1600" i="1" spc="-3" dirty="0">
                <a:latin typeface="Georgia"/>
                <a:cs typeface="Georgia"/>
              </a:rPr>
              <a:t>или их  </a:t>
            </a:r>
            <a:r>
              <a:rPr sz="1600" i="1" spc="-7" dirty="0">
                <a:latin typeface="Georgia"/>
                <a:cs typeface="Georgia"/>
              </a:rPr>
              <a:t>аспектов </a:t>
            </a:r>
            <a:r>
              <a:rPr sz="1600" i="1" spc="-3" dirty="0">
                <a:latin typeface="Georgia"/>
                <a:cs typeface="Georgia"/>
              </a:rPr>
              <a:t>может </a:t>
            </a:r>
            <a:r>
              <a:rPr sz="1600" i="1" spc="-7" dirty="0">
                <a:latin typeface="Georgia"/>
                <a:cs typeface="Georgia"/>
              </a:rPr>
              <a:t>дать </a:t>
            </a:r>
            <a:r>
              <a:rPr sz="1600" i="1" spc="-3" dirty="0">
                <a:latin typeface="Georgia"/>
                <a:cs typeface="Georgia"/>
              </a:rPr>
              <a:t>серьезные  преимущества и </a:t>
            </a:r>
            <a:r>
              <a:rPr sz="1600" i="1" spc="-7" dirty="0">
                <a:latin typeface="Georgia"/>
                <a:cs typeface="Georgia"/>
              </a:rPr>
              <a:t>помочь ускорить  </a:t>
            </a:r>
            <a:r>
              <a:rPr sz="1600" i="1" spc="-3" dirty="0">
                <a:latin typeface="Georgia"/>
                <a:cs typeface="Georgia"/>
              </a:rPr>
              <a:t>развитие Agile-подхода в</a:t>
            </a:r>
            <a:r>
              <a:rPr sz="1600" i="1" spc="20" dirty="0">
                <a:latin typeface="Georgia"/>
                <a:cs typeface="Georgia"/>
              </a:rPr>
              <a:t> </a:t>
            </a:r>
            <a:r>
              <a:rPr sz="1600" i="1" spc="-7" dirty="0">
                <a:latin typeface="Georgia"/>
                <a:cs typeface="Georgia"/>
              </a:rPr>
              <a:t>организации</a:t>
            </a:r>
            <a:endParaRPr sz="1600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5559170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A96D36-5A3E-0187-2A5E-1F13A701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810" y="1056533"/>
            <a:ext cx="5837426" cy="3124471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879934" y="2571750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6288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A698EA-3E7D-11D7-5B7A-5FA9424EB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046" y="1004184"/>
            <a:ext cx="5867908" cy="3292125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90247" y="3227753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12182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0D9C7E-B9BC-F665-F388-C4B80B443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554" y="933308"/>
            <a:ext cx="5608806" cy="3276884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2008555" y="3751158"/>
            <a:ext cx="1391138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767185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342957-7E7D-ED8A-C3DB-8B85BBA49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821" y="799946"/>
            <a:ext cx="5738357" cy="3543607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899139" y="2235200"/>
            <a:ext cx="1664677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16319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E04B09-8F6D-7A8E-814C-DCD762EAC4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770" y="1035991"/>
            <a:ext cx="6196510" cy="3278101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579720" y="3212612"/>
            <a:ext cx="2992280" cy="42984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84621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8613B-F515-7DF1-91EB-EAF6318C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80" y="502740"/>
            <a:ext cx="5989839" cy="4138019"/>
          </a:xfrm>
          <a:prstGeom prst="rect">
            <a:avLst/>
          </a:prstGeom>
        </p:spPr>
      </p:pic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7815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QUIZ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78CB838-E47D-10A4-668F-82BD8938158C}"/>
              </a:ext>
            </a:extLst>
          </p:cNvPr>
          <p:cNvSpPr/>
          <p:nvPr/>
        </p:nvSpPr>
        <p:spPr>
          <a:xfrm>
            <a:off x="1731188" y="2447332"/>
            <a:ext cx="5709058" cy="80386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325927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Итоги занятия</a:t>
            </a:r>
          </a:p>
        </p:txBody>
      </p:sp>
      <p:sp>
        <p:nvSpPr>
          <p:cNvPr id="152" name="Google Shape;152;p11"/>
          <p:cNvSpPr txBox="1">
            <a:spLocks noGrp="1"/>
          </p:cNvSpPr>
          <p:nvPr>
            <p:ph type="subTitle" idx="1"/>
          </p:nvPr>
        </p:nvSpPr>
        <p:spPr>
          <a:xfrm>
            <a:off x="953799" y="1468848"/>
            <a:ext cx="7486325" cy="3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 dirty="0">
                <a:solidFill>
                  <a:schemeClr val="dk1"/>
                </a:solidFill>
              </a:rPr>
              <a:t>Познакомились с гибкими методологиям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 dirty="0">
                <a:solidFill>
                  <a:schemeClr val="dk1"/>
                </a:solidFill>
              </a:rPr>
              <a:t>Узнали про классический способ планирования </a:t>
            </a:r>
            <a:r>
              <a:rPr lang="en-US" sz="1800" dirty="0">
                <a:solidFill>
                  <a:schemeClr val="dk1"/>
                </a:solidFill>
              </a:rPr>
              <a:t>Waterfall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 dirty="0">
                <a:solidFill>
                  <a:schemeClr val="dk1"/>
                </a:solidFill>
              </a:rPr>
              <a:t>Познакомились</a:t>
            </a:r>
            <a:r>
              <a:rPr lang="en-US" sz="1800" dirty="0">
                <a:solidFill>
                  <a:schemeClr val="dk1"/>
                </a:solidFill>
              </a:rPr>
              <a:t> c</a:t>
            </a:r>
            <a:r>
              <a:rPr lang="ru-RU" sz="1800" dirty="0">
                <a:solidFill>
                  <a:schemeClr val="dk1"/>
                </a:solidFill>
              </a:rPr>
              <a:t> процессом работы по </a:t>
            </a:r>
            <a:r>
              <a:rPr lang="en-US" sz="1800" dirty="0">
                <a:solidFill>
                  <a:schemeClr val="dk1"/>
                </a:solidFill>
              </a:rPr>
              <a:t>Scrum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 dirty="0">
                <a:solidFill>
                  <a:schemeClr val="dk1"/>
                </a:solidFill>
              </a:rPr>
              <a:t>Узнали про существование </a:t>
            </a:r>
            <a:r>
              <a:rPr lang="en-US" sz="1800" dirty="0">
                <a:solidFill>
                  <a:schemeClr val="dk1"/>
                </a:solidFill>
              </a:rPr>
              <a:t>Kanban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endParaRPr lang="ru-RU" sz="1800" dirty="0">
              <a:solidFill>
                <a:schemeClr val="dk1"/>
              </a:solidFill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 err="1">
                <a:latin typeface="Roboto Black"/>
                <a:ea typeface="Roboto Black"/>
                <a:cs typeface="Roboto Black"/>
                <a:sym typeface="Roboto Black"/>
              </a:rPr>
              <a:t>Agile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 в бизнес и ИТ среде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370AEDFF-46B5-6F65-E856-974737BA5DC5}"/>
              </a:ext>
            </a:extLst>
          </p:cNvPr>
          <p:cNvSpPr txBox="1"/>
          <p:nvPr/>
        </p:nvSpPr>
        <p:spPr>
          <a:xfrm>
            <a:off x="4867752" y="2455560"/>
            <a:ext cx="2491855" cy="950646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1224" i="1" spc="-3" dirty="0">
                <a:latin typeface="Georgia"/>
                <a:cs typeface="Georgia"/>
              </a:rPr>
              <a:t>Под </a:t>
            </a:r>
            <a:r>
              <a:rPr sz="1224" i="1" dirty="0">
                <a:latin typeface="Georgia"/>
                <a:cs typeface="Georgia"/>
              </a:rPr>
              <a:t>Agile понимают</a:t>
            </a:r>
            <a:r>
              <a:rPr sz="1224" i="1" spc="-10" dirty="0">
                <a:latin typeface="Georgia"/>
                <a:cs typeface="Georgia"/>
              </a:rPr>
              <a:t> </a:t>
            </a:r>
            <a:r>
              <a:rPr sz="1224" i="1" spc="-3" dirty="0">
                <a:latin typeface="Georgia"/>
                <a:cs typeface="Georgia"/>
              </a:rPr>
              <a:t>новый</a:t>
            </a:r>
            <a:endParaRPr sz="1224">
              <a:latin typeface="Georgia"/>
              <a:cs typeface="Georgia"/>
            </a:endParaRPr>
          </a:p>
          <a:p>
            <a:pPr marL="8637" marR="3455"/>
            <a:r>
              <a:rPr sz="1224" i="1" dirty="0">
                <a:latin typeface="Georgia"/>
                <a:cs typeface="Georgia"/>
              </a:rPr>
              <a:t>современный </a:t>
            </a:r>
            <a:r>
              <a:rPr sz="1224" i="1" spc="-3" dirty="0">
                <a:latin typeface="Georgia"/>
                <a:cs typeface="Georgia"/>
              </a:rPr>
              <a:t>способ мышления </a:t>
            </a:r>
            <a:r>
              <a:rPr sz="1224" i="1" dirty="0">
                <a:latin typeface="Georgia"/>
                <a:cs typeface="Georgia"/>
              </a:rPr>
              <a:t>и  </a:t>
            </a:r>
            <a:r>
              <a:rPr sz="1224" i="1" spc="-3" dirty="0">
                <a:latin typeface="Georgia"/>
                <a:cs typeface="Georgia"/>
              </a:rPr>
              <a:t>работы всей компании по </a:t>
            </a:r>
            <a:r>
              <a:rPr sz="1224" i="1" dirty="0">
                <a:latin typeface="Georgia"/>
                <a:cs typeface="Georgia"/>
              </a:rPr>
              <a:t>самым  </a:t>
            </a:r>
            <a:r>
              <a:rPr sz="1224" i="1" spc="-3" dirty="0">
                <a:latin typeface="Georgia"/>
                <a:cs typeface="Georgia"/>
              </a:rPr>
              <a:t>передовым </a:t>
            </a:r>
            <a:r>
              <a:rPr sz="1224" i="1" dirty="0">
                <a:latin typeface="Georgia"/>
                <a:cs typeface="Georgia"/>
              </a:rPr>
              <a:t>(гибким и быстрым)  </a:t>
            </a:r>
            <a:r>
              <a:rPr sz="1224" i="1" spc="-3" dirty="0">
                <a:latin typeface="Georgia"/>
                <a:cs typeface="Georgia"/>
              </a:rPr>
              <a:t>подходам</a:t>
            </a:r>
            <a:endParaRPr sz="1224">
              <a:latin typeface="Georgia"/>
              <a:cs typeface="Georgia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4E9435EF-6388-9FB0-2435-B76E7D1F5D32}"/>
              </a:ext>
            </a:extLst>
          </p:cNvPr>
          <p:cNvSpPr txBox="1"/>
          <p:nvPr/>
        </p:nvSpPr>
        <p:spPr>
          <a:xfrm>
            <a:off x="4955853" y="1724846"/>
            <a:ext cx="1910566" cy="301314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1904" b="1" i="1" spc="-3" dirty="0">
                <a:solidFill>
                  <a:srgbClr val="DC6900"/>
                </a:solidFill>
                <a:latin typeface="Georgia"/>
                <a:cs typeface="Georgia"/>
              </a:rPr>
              <a:t>В </a:t>
            </a:r>
            <a:r>
              <a:rPr sz="1904" b="1" i="1" spc="-7" dirty="0">
                <a:solidFill>
                  <a:srgbClr val="DC6900"/>
                </a:solidFill>
                <a:latin typeface="Georgia"/>
                <a:cs typeface="Georgia"/>
              </a:rPr>
              <a:t>бизнес</a:t>
            </a:r>
            <a:r>
              <a:rPr sz="1904" b="1" i="1" spc="-27" dirty="0">
                <a:solidFill>
                  <a:srgbClr val="DC6900"/>
                </a:solidFill>
                <a:latin typeface="Georgia"/>
                <a:cs typeface="Georgia"/>
              </a:rPr>
              <a:t> </a:t>
            </a:r>
            <a:r>
              <a:rPr sz="1904" b="1" i="1" spc="-3" dirty="0">
                <a:solidFill>
                  <a:srgbClr val="DC6900"/>
                </a:solidFill>
                <a:latin typeface="Georgia"/>
                <a:cs typeface="Georgia"/>
              </a:rPr>
              <a:t>среде</a:t>
            </a:r>
            <a:endParaRPr sz="1904">
              <a:latin typeface="Georgia"/>
              <a:cs typeface="Georgi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9969209-DC71-A241-C287-68421BF640EF}"/>
              </a:ext>
            </a:extLst>
          </p:cNvPr>
          <p:cNvSpPr txBox="1"/>
          <p:nvPr/>
        </p:nvSpPr>
        <p:spPr>
          <a:xfrm>
            <a:off x="1550260" y="2337402"/>
            <a:ext cx="2585138" cy="1139031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 marR="3455">
              <a:spcBef>
                <a:spcPts val="68"/>
              </a:spcBef>
            </a:pPr>
            <a:r>
              <a:rPr sz="1224" i="1" spc="-3" dirty="0">
                <a:latin typeface="Georgia"/>
                <a:cs typeface="Georgia"/>
              </a:rPr>
              <a:t>Под </a:t>
            </a:r>
            <a:r>
              <a:rPr sz="1224" i="1" dirty="0">
                <a:latin typeface="Georgia"/>
                <a:cs typeface="Georgia"/>
              </a:rPr>
              <a:t>Agile </a:t>
            </a:r>
            <a:r>
              <a:rPr sz="1224" i="1" spc="-3" dirty="0">
                <a:latin typeface="Georgia"/>
                <a:cs typeface="Georgia"/>
              </a:rPr>
              <a:t>понимают </a:t>
            </a:r>
            <a:r>
              <a:rPr sz="1224" i="1" spc="-7" dirty="0">
                <a:latin typeface="Georgia"/>
                <a:cs typeface="Georgia"/>
              </a:rPr>
              <a:t>принципы,  </a:t>
            </a:r>
            <a:r>
              <a:rPr sz="1224" i="1" spc="-3" dirty="0">
                <a:latin typeface="Georgia"/>
                <a:cs typeface="Georgia"/>
              </a:rPr>
              <a:t>объединяющие </a:t>
            </a:r>
            <a:r>
              <a:rPr sz="1224" i="1" dirty="0">
                <a:latin typeface="Georgia"/>
                <a:cs typeface="Georgia"/>
              </a:rPr>
              <a:t>гибкие </a:t>
            </a:r>
            <a:r>
              <a:rPr sz="1224" i="1" spc="-3" dirty="0">
                <a:latin typeface="Georgia"/>
                <a:cs typeface="Georgia"/>
              </a:rPr>
              <a:t>подходы для  разработки</a:t>
            </a:r>
            <a:r>
              <a:rPr sz="1224" i="1" spc="-24" dirty="0">
                <a:latin typeface="Georgia"/>
                <a:cs typeface="Georgia"/>
              </a:rPr>
              <a:t> </a:t>
            </a:r>
            <a:r>
              <a:rPr sz="1224" i="1" spc="-3" dirty="0">
                <a:latin typeface="Georgia"/>
                <a:cs typeface="Georgia"/>
              </a:rPr>
              <a:t>программного</a:t>
            </a:r>
            <a:endParaRPr sz="1224" dirty="0">
              <a:latin typeface="Georgia"/>
              <a:cs typeface="Georgia"/>
            </a:endParaRPr>
          </a:p>
          <a:p>
            <a:pPr marL="8637" marR="348514" algn="just"/>
            <a:r>
              <a:rPr sz="1224" i="1" dirty="0">
                <a:latin typeface="Georgia"/>
                <a:cs typeface="Georgia"/>
              </a:rPr>
              <a:t>обеспечения,</a:t>
            </a:r>
            <a:r>
              <a:rPr sz="1224" i="1" spc="-37" dirty="0">
                <a:latin typeface="Georgia"/>
                <a:cs typeface="Georgia"/>
              </a:rPr>
              <a:t> </a:t>
            </a:r>
            <a:r>
              <a:rPr sz="1224" i="1" spc="-3" dirty="0">
                <a:latin typeface="Georgia"/>
                <a:cs typeface="Georgia"/>
              </a:rPr>
              <a:t>обеспечивающие  </a:t>
            </a:r>
            <a:r>
              <a:rPr sz="1224" i="1" dirty="0">
                <a:latin typeface="Georgia"/>
                <a:cs typeface="Georgia"/>
              </a:rPr>
              <a:t>максимальное </a:t>
            </a:r>
            <a:r>
              <a:rPr sz="1224" i="1" spc="-3" dirty="0">
                <a:latin typeface="Georgia"/>
                <a:cs typeface="Georgia"/>
              </a:rPr>
              <a:t>соответствие  требованиям Заказчика</a:t>
            </a:r>
            <a:endParaRPr sz="1224" dirty="0">
              <a:latin typeface="Georgia"/>
              <a:cs typeface="Georgi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2B76279E-FF90-4E68-36DA-AD69DCC2F4FC}"/>
              </a:ext>
            </a:extLst>
          </p:cNvPr>
          <p:cNvSpPr txBox="1"/>
          <p:nvPr/>
        </p:nvSpPr>
        <p:spPr>
          <a:xfrm>
            <a:off x="1638359" y="1699971"/>
            <a:ext cx="1420400" cy="301314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1904" b="1" i="1" spc="-3" dirty="0">
                <a:solidFill>
                  <a:srgbClr val="DC6900"/>
                </a:solidFill>
                <a:latin typeface="Georgia"/>
                <a:cs typeface="Georgia"/>
              </a:rPr>
              <a:t>В </a:t>
            </a:r>
            <a:r>
              <a:rPr sz="1904" b="1" i="1" spc="-7" dirty="0">
                <a:solidFill>
                  <a:srgbClr val="DC6900"/>
                </a:solidFill>
                <a:latin typeface="Georgia"/>
                <a:cs typeface="Georgia"/>
              </a:rPr>
              <a:t>ИТ</a:t>
            </a:r>
            <a:r>
              <a:rPr sz="1904" b="1" i="1" spc="-48" dirty="0">
                <a:solidFill>
                  <a:srgbClr val="DC6900"/>
                </a:solidFill>
                <a:latin typeface="Georgia"/>
                <a:cs typeface="Georgia"/>
              </a:rPr>
              <a:t> </a:t>
            </a:r>
            <a:r>
              <a:rPr sz="1904" b="1" i="1" spc="-3" dirty="0">
                <a:solidFill>
                  <a:srgbClr val="DC6900"/>
                </a:solidFill>
                <a:latin typeface="Georgia"/>
                <a:cs typeface="Georgia"/>
              </a:rPr>
              <a:t>среде</a:t>
            </a:r>
            <a:endParaRPr sz="1904">
              <a:latin typeface="Georgia"/>
              <a:cs typeface="Georgi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5591D23-3139-0BD3-64B0-6AFAFE654290}"/>
              </a:ext>
            </a:extLst>
          </p:cNvPr>
          <p:cNvSpPr/>
          <p:nvPr/>
        </p:nvSpPr>
        <p:spPr>
          <a:xfrm>
            <a:off x="4389385" y="1361530"/>
            <a:ext cx="0" cy="3089987"/>
          </a:xfrm>
          <a:custGeom>
            <a:avLst/>
            <a:gdLst/>
            <a:ahLst/>
            <a:cxnLst/>
            <a:rect l="l" t="t" r="r" b="b"/>
            <a:pathLst>
              <a:path h="4543425">
                <a:moveTo>
                  <a:pt x="0" y="0"/>
                </a:moveTo>
                <a:lnTo>
                  <a:pt x="0" y="4543047"/>
                </a:lnTo>
              </a:path>
            </a:pathLst>
          </a:custGeom>
          <a:ln w="48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6821317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Agile-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манифест - 4 ценности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3ED1C0DC-31CB-BC0A-86B7-2BBDFBB7DC21}"/>
              </a:ext>
            </a:extLst>
          </p:cNvPr>
          <p:cNvSpPr txBox="1"/>
          <p:nvPr/>
        </p:nvSpPr>
        <p:spPr>
          <a:xfrm>
            <a:off x="1812043" y="2612173"/>
            <a:ext cx="573947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 marR="3455" indent="38004">
              <a:spcBef>
                <a:spcPts val="65"/>
              </a:spcBef>
            </a:pPr>
            <a:r>
              <a:rPr sz="1088" i="1" spc="-3" dirty="0">
                <a:latin typeface="Georgia"/>
                <a:cs typeface="Georgia"/>
              </a:rPr>
              <a:t>Люди и  </a:t>
            </a:r>
            <a:r>
              <a:rPr sz="1088" i="1" spc="-7" dirty="0">
                <a:latin typeface="Georgia"/>
                <a:cs typeface="Georgia"/>
              </a:rPr>
              <a:t>об</a:t>
            </a:r>
            <a:r>
              <a:rPr sz="1088" i="1" spc="-3" dirty="0">
                <a:latin typeface="Georgia"/>
                <a:cs typeface="Georgia"/>
              </a:rPr>
              <a:t>щение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5F4C4BC-5172-D64E-6EA5-D1CF0EC05777}"/>
              </a:ext>
            </a:extLst>
          </p:cNvPr>
          <p:cNvSpPr txBox="1"/>
          <p:nvPr/>
        </p:nvSpPr>
        <p:spPr>
          <a:xfrm>
            <a:off x="1604714" y="3607446"/>
            <a:ext cx="988537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 marR="3455" indent="110557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Процессы </a:t>
            </a:r>
            <a:r>
              <a:rPr sz="1088" i="1" spc="-3" dirty="0">
                <a:latin typeface="Georgia"/>
                <a:cs typeface="Georgia"/>
              </a:rPr>
              <a:t>и  и</a:t>
            </a:r>
            <a:r>
              <a:rPr sz="1088" i="1" spc="-7" dirty="0">
                <a:latin typeface="Georgia"/>
                <a:cs typeface="Georgia"/>
              </a:rPr>
              <a:t>н</a:t>
            </a:r>
            <a:r>
              <a:rPr sz="1088" i="1" spc="-10" dirty="0">
                <a:latin typeface="Georgia"/>
                <a:cs typeface="Georgia"/>
              </a:rPr>
              <a:t>с</a:t>
            </a:r>
            <a:r>
              <a:rPr sz="1088" i="1" spc="-7" dirty="0">
                <a:latin typeface="Georgia"/>
                <a:cs typeface="Georgia"/>
              </a:rPr>
              <a:t>тру</a:t>
            </a:r>
            <a:r>
              <a:rPr sz="1088" i="1" spc="-10" dirty="0">
                <a:latin typeface="Georgia"/>
                <a:cs typeface="Georgia"/>
              </a:rPr>
              <a:t>м</a:t>
            </a:r>
            <a:r>
              <a:rPr sz="1088" i="1" spc="-3" dirty="0">
                <a:latin typeface="Georgia"/>
                <a:cs typeface="Georgia"/>
              </a:rPr>
              <a:t>енты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9DEE9506-3E16-3FA5-B6C8-EA6EC73911F1}"/>
              </a:ext>
            </a:extLst>
          </p:cNvPr>
          <p:cNvSpPr txBox="1"/>
          <p:nvPr/>
        </p:nvSpPr>
        <p:spPr>
          <a:xfrm>
            <a:off x="1665659" y="1108250"/>
            <a:ext cx="5715720" cy="175703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>
              <a:spcBef>
                <a:spcPts val="65"/>
              </a:spcBef>
            </a:pPr>
            <a:r>
              <a:rPr sz="1088" b="1" i="1" spc="-7" dirty="0">
                <a:solidFill>
                  <a:srgbClr val="DC6900"/>
                </a:solidFill>
                <a:latin typeface="Georgia"/>
                <a:cs typeface="Georgia"/>
              </a:rPr>
              <a:t>Не отрицая </a:t>
            </a:r>
            <a:r>
              <a:rPr sz="1088" b="1" i="1" spc="-3" dirty="0">
                <a:solidFill>
                  <a:srgbClr val="DC6900"/>
                </a:solidFill>
                <a:latin typeface="Georgia"/>
                <a:cs typeface="Georgia"/>
              </a:rPr>
              <a:t>важности того, </a:t>
            </a:r>
            <a:r>
              <a:rPr sz="1088" b="1" i="1" spc="-7" dirty="0">
                <a:solidFill>
                  <a:srgbClr val="DC6900"/>
                </a:solidFill>
                <a:latin typeface="Georgia"/>
                <a:cs typeface="Georgia"/>
              </a:rPr>
              <a:t>что </a:t>
            </a:r>
            <a:r>
              <a:rPr sz="1088" b="1" i="1" spc="-3" dirty="0">
                <a:solidFill>
                  <a:srgbClr val="DC6900"/>
                </a:solidFill>
                <a:latin typeface="Georgia"/>
                <a:cs typeface="Georgia"/>
              </a:rPr>
              <a:t>снизу, </a:t>
            </a:r>
            <a:r>
              <a:rPr sz="1088" b="1" i="1" spc="-7" dirty="0">
                <a:solidFill>
                  <a:srgbClr val="DC6900"/>
                </a:solidFill>
                <a:latin typeface="Georgia"/>
                <a:cs typeface="Georgia"/>
              </a:rPr>
              <a:t>мы ценим больше </a:t>
            </a:r>
            <a:r>
              <a:rPr sz="1088" b="1" i="1" spc="-3" dirty="0">
                <a:solidFill>
                  <a:srgbClr val="DC6900"/>
                </a:solidFill>
                <a:latin typeface="Georgia"/>
                <a:cs typeface="Georgia"/>
              </a:rPr>
              <a:t>то, </a:t>
            </a:r>
            <a:r>
              <a:rPr sz="1088" b="1" i="1" spc="-7" dirty="0">
                <a:solidFill>
                  <a:srgbClr val="DC6900"/>
                </a:solidFill>
                <a:latin typeface="Georgia"/>
                <a:cs typeface="Georgia"/>
              </a:rPr>
              <a:t>что</a:t>
            </a:r>
            <a:r>
              <a:rPr sz="1088" b="1" i="1" spc="194" dirty="0">
                <a:solidFill>
                  <a:srgbClr val="DC6900"/>
                </a:solidFill>
                <a:latin typeface="Georgia"/>
                <a:cs typeface="Georgia"/>
              </a:rPr>
              <a:t> </a:t>
            </a:r>
            <a:r>
              <a:rPr sz="1088" b="1" i="1" spc="-3" dirty="0">
                <a:solidFill>
                  <a:srgbClr val="DC6900"/>
                </a:solidFill>
                <a:latin typeface="Georgia"/>
                <a:cs typeface="Georgia"/>
              </a:rPr>
              <a:t>сверху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2781A6EE-E74C-D62D-82F5-7BDD3CD8E4A5}"/>
              </a:ext>
            </a:extLst>
          </p:cNvPr>
          <p:cNvSpPr txBox="1"/>
          <p:nvPr/>
        </p:nvSpPr>
        <p:spPr>
          <a:xfrm>
            <a:off x="2936359" y="2612173"/>
            <a:ext cx="912960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165836" marR="3455" indent="-157630">
              <a:spcBef>
                <a:spcPts val="65"/>
              </a:spcBef>
            </a:pPr>
            <a:r>
              <a:rPr sz="1088" i="1" spc="-3" dirty="0">
                <a:latin typeface="Georgia"/>
                <a:cs typeface="Georgia"/>
              </a:rPr>
              <a:t>Ра</a:t>
            </a:r>
            <a:r>
              <a:rPr sz="1088" i="1" spc="-10" dirty="0">
                <a:latin typeface="Georgia"/>
                <a:cs typeface="Georgia"/>
              </a:rPr>
              <a:t>б</a:t>
            </a:r>
            <a:r>
              <a:rPr sz="1088" i="1" spc="-7" dirty="0">
                <a:latin typeface="Georgia"/>
                <a:cs typeface="Georgia"/>
              </a:rPr>
              <a:t>отающий  продукт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147640E0-B527-428E-FD4F-B42AC00A5C18}"/>
              </a:ext>
            </a:extLst>
          </p:cNvPr>
          <p:cNvSpPr txBox="1"/>
          <p:nvPr/>
        </p:nvSpPr>
        <p:spPr>
          <a:xfrm>
            <a:off x="2893863" y="3607446"/>
            <a:ext cx="998470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37" marR="3455" indent="191747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Сложная  док</a:t>
            </a:r>
            <a:r>
              <a:rPr sz="1088" i="1" spc="-10" dirty="0">
                <a:latin typeface="Georgia"/>
                <a:cs typeface="Georgia"/>
              </a:rPr>
              <a:t>у</a:t>
            </a:r>
            <a:r>
              <a:rPr sz="1088" i="1" spc="-7" dirty="0">
                <a:latin typeface="Georgia"/>
                <a:cs typeface="Georgia"/>
              </a:rPr>
              <a:t>м</a:t>
            </a:r>
            <a:r>
              <a:rPr sz="1088" i="1" spc="-3" dirty="0">
                <a:latin typeface="Georgia"/>
                <a:cs typeface="Georgia"/>
              </a:rPr>
              <a:t>ентация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449F9AA3-4373-C089-3600-9321B0C5BAC9}"/>
              </a:ext>
            </a:extLst>
          </p:cNvPr>
          <p:cNvSpPr txBox="1"/>
          <p:nvPr/>
        </p:nvSpPr>
        <p:spPr>
          <a:xfrm>
            <a:off x="6221202" y="2619255"/>
            <a:ext cx="921598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46641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Готовность</a:t>
            </a:r>
            <a:endParaRPr sz="1088">
              <a:latin typeface="Georgia"/>
              <a:cs typeface="Georgia"/>
            </a:endParaRPr>
          </a:p>
          <a:p>
            <a:pPr marL="8637"/>
            <a:r>
              <a:rPr sz="1088" i="1" spc="-3" dirty="0">
                <a:latin typeface="Georgia"/>
                <a:cs typeface="Georgia"/>
              </a:rPr>
              <a:t>к</a:t>
            </a:r>
            <a:r>
              <a:rPr sz="1088" i="1" spc="-44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изменениям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51EC7055-DC94-17E5-96A3-91E68F2D5198}"/>
              </a:ext>
            </a:extLst>
          </p:cNvPr>
          <p:cNvSpPr txBox="1"/>
          <p:nvPr/>
        </p:nvSpPr>
        <p:spPr>
          <a:xfrm>
            <a:off x="5873725" y="3614442"/>
            <a:ext cx="1614739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864" algn="ctr">
              <a:spcBef>
                <a:spcPts val="65"/>
              </a:spcBef>
            </a:pPr>
            <a:r>
              <a:rPr sz="1088" i="1" spc="-3" dirty="0">
                <a:latin typeface="Georgia"/>
                <a:cs typeface="Georgia"/>
              </a:rPr>
              <a:t>Следование</a:t>
            </a:r>
            <a:endParaRPr sz="1088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1088" i="1" spc="-7" dirty="0">
                <a:latin typeface="Georgia"/>
                <a:cs typeface="Georgia"/>
              </a:rPr>
              <a:t>первоначальному</a:t>
            </a:r>
            <a:r>
              <a:rPr sz="1088" i="1" spc="27" dirty="0">
                <a:latin typeface="Georgia"/>
                <a:cs typeface="Georgia"/>
              </a:rPr>
              <a:t> </a:t>
            </a:r>
            <a:r>
              <a:rPr sz="1088" i="1" spc="-7" dirty="0">
                <a:latin typeface="Georgia"/>
                <a:cs typeface="Georgia"/>
              </a:rPr>
              <a:t>плану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396C42BE-E9B9-0385-4B1C-5BF0FE5F144B}"/>
              </a:ext>
            </a:extLst>
          </p:cNvPr>
          <p:cNvSpPr txBox="1"/>
          <p:nvPr/>
        </p:nvSpPr>
        <p:spPr>
          <a:xfrm>
            <a:off x="4306835" y="2619255"/>
            <a:ext cx="1162146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algn="ctr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Сотрудничество</a:t>
            </a:r>
            <a:endParaRPr sz="1088">
              <a:latin typeface="Georgia"/>
              <a:cs typeface="Georgia"/>
            </a:endParaRPr>
          </a:p>
          <a:p>
            <a:pPr marL="1296" algn="ctr"/>
            <a:r>
              <a:rPr sz="1088" i="1" spc="-3" dirty="0">
                <a:latin typeface="Georgia"/>
                <a:cs typeface="Georgia"/>
              </a:rPr>
              <a:t>с</a:t>
            </a:r>
            <a:r>
              <a:rPr sz="1088" i="1" spc="-10" dirty="0">
                <a:latin typeface="Georgia"/>
                <a:cs typeface="Georgia"/>
              </a:rPr>
              <a:t> </a:t>
            </a:r>
            <a:r>
              <a:rPr sz="1088" i="1" spc="-3" dirty="0">
                <a:latin typeface="Georgia"/>
                <a:cs typeface="Georgia"/>
              </a:rPr>
              <a:t>заказчиком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094F7CFE-7A14-B54C-44A2-9757227B4E67}"/>
              </a:ext>
            </a:extLst>
          </p:cNvPr>
          <p:cNvSpPr txBox="1"/>
          <p:nvPr/>
        </p:nvSpPr>
        <p:spPr>
          <a:xfrm>
            <a:off x="4153438" y="3614442"/>
            <a:ext cx="1467906" cy="343120"/>
          </a:xfrm>
          <a:prstGeom prst="rect">
            <a:avLst/>
          </a:prstGeom>
        </p:spPr>
        <p:txBody>
          <a:bodyPr vert="horz" wrap="square" lIns="0" tIns="8205" rIns="0" bIns="0" rtlCol="0">
            <a:spAutoFit/>
          </a:bodyPr>
          <a:lstStyle/>
          <a:p>
            <a:pPr marL="342468" marR="3455" indent="-334262">
              <a:spcBef>
                <a:spcPts val="65"/>
              </a:spcBef>
            </a:pPr>
            <a:r>
              <a:rPr sz="1088" i="1" spc="-7" dirty="0">
                <a:latin typeface="Georgia"/>
                <a:cs typeface="Georgia"/>
              </a:rPr>
              <a:t>Согласование условий  контракта</a:t>
            </a:r>
            <a:endParaRPr sz="1088">
              <a:latin typeface="Georgia"/>
              <a:cs typeface="Georgia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28FA3B06-A501-6340-126B-C993E2DAE9E8}"/>
              </a:ext>
            </a:extLst>
          </p:cNvPr>
          <p:cNvSpPr/>
          <p:nvPr/>
        </p:nvSpPr>
        <p:spPr>
          <a:xfrm>
            <a:off x="1513020" y="1537091"/>
            <a:ext cx="6012583" cy="10779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AB49731F-B18C-80F3-BB2C-137B8735397E}"/>
              </a:ext>
            </a:extLst>
          </p:cNvPr>
          <p:cNvSpPr/>
          <p:nvPr/>
        </p:nvSpPr>
        <p:spPr>
          <a:xfrm rot="5400000" flipH="1">
            <a:off x="4470186" y="378757"/>
            <a:ext cx="45719" cy="5776664"/>
          </a:xfrm>
          <a:custGeom>
            <a:avLst/>
            <a:gdLst/>
            <a:ahLst/>
            <a:cxnLst/>
            <a:rect l="l" t="t" r="r" b="b"/>
            <a:pathLst>
              <a:path h="4543425">
                <a:moveTo>
                  <a:pt x="0" y="0"/>
                </a:moveTo>
                <a:lnTo>
                  <a:pt x="0" y="4543047"/>
                </a:lnTo>
              </a:path>
            </a:pathLst>
          </a:custGeom>
          <a:ln w="48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101521736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Agile-</a:t>
            </a: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манифест - 12 принципов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483EDDAF-A762-09A1-E6E9-BD4E7A30C9D1}"/>
              </a:ext>
            </a:extLst>
          </p:cNvPr>
          <p:cNvSpPr txBox="1"/>
          <p:nvPr/>
        </p:nvSpPr>
        <p:spPr>
          <a:xfrm>
            <a:off x="1092764" y="893355"/>
            <a:ext cx="3194498" cy="3991017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 marR="115739">
              <a:spcBef>
                <a:spcPts val="71"/>
              </a:spcBef>
              <a:buClr>
                <a:srgbClr val="DC6900"/>
              </a:buClr>
              <a:buFont typeface="Georgia"/>
              <a:buAutoNum type="arabicPeriod"/>
              <a:tabLst>
                <a:tab pos="138196" algn="l"/>
              </a:tabLst>
            </a:pPr>
            <a:r>
              <a:rPr sz="952" dirty="0">
                <a:latin typeface="Georgia"/>
                <a:cs typeface="Georgia"/>
              </a:rPr>
              <a:t>Наивысшим приоритетом </a:t>
            </a:r>
            <a:r>
              <a:rPr sz="952" spc="-3" dirty="0">
                <a:latin typeface="Georgia"/>
                <a:cs typeface="Georgia"/>
              </a:rPr>
              <a:t>для нас </a:t>
            </a:r>
            <a:r>
              <a:rPr sz="952" dirty="0">
                <a:latin typeface="Georgia"/>
                <a:cs typeface="Georgia"/>
              </a:rPr>
              <a:t>является  удовлетворение </a:t>
            </a:r>
            <a:r>
              <a:rPr sz="952" spc="-3" dirty="0">
                <a:latin typeface="Georgia"/>
                <a:cs typeface="Georgia"/>
              </a:rPr>
              <a:t>потребностей заказчика, благодаря  регулярной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ранней поставке ценного программного  </a:t>
            </a:r>
            <a:r>
              <a:rPr sz="952" dirty="0">
                <a:latin typeface="Georgia"/>
                <a:cs typeface="Georgia"/>
              </a:rPr>
              <a:t>обеспечения.</a:t>
            </a: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/>
            </a:pPr>
            <a:endParaRPr sz="986" dirty="0">
              <a:latin typeface="Times New Roman"/>
              <a:cs typeface="Times New Roman"/>
            </a:endParaRPr>
          </a:p>
          <a:p>
            <a:pPr marL="8637" marR="3455">
              <a:spcBef>
                <a:spcPts val="3"/>
              </a:spcBef>
              <a:buClr>
                <a:srgbClr val="DC6900"/>
              </a:buClr>
              <a:buFont typeface="Georgia"/>
              <a:buAutoNum type="arabicPeriod"/>
              <a:tabLst>
                <a:tab pos="155039" algn="l"/>
              </a:tabLst>
            </a:pPr>
            <a:r>
              <a:rPr sz="952" dirty="0">
                <a:latin typeface="Georgia"/>
                <a:cs typeface="Georgia"/>
              </a:rPr>
              <a:t>Изменение требований приветствуется, даже на  </a:t>
            </a:r>
            <a:r>
              <a:rPr sz="952" spc="-3" dirty="0">
                <a:latin typeface="Georgia"/>
                <a:cs typeface="Georgia"/>
              </a:rPr>
              <a:t>поздних стадиях разработки. Agile-процессы позволяют  использовать </a:t>
            </a:r>
            <a:r>
              <a:rPr sz="952" dirty="0">
                <a:latin typeface="Georgia"/>
                <a:cs typeface="Georgia"/>
              </a:rPr>
              <a:t>изменения </a:t>
            </a:r>
            <a:r>
              <a:rPr sz="952" spc="-3" dirty="0">
                <a:latin typeface="Georgia"/>
                <a:cs typeface="Georgia"/>
              </a:rPr>
              <a:t>для </a:t>
            </a:r>
            <a:r>
              <a:rPr sz="952" dirty="0">
                <a:latin typeface="Georgia"/>
                <a:cs typeface="Georgia"/>
              </a:rPr>
              <a:t>обеспечения </a:t>
            </a:r>
            <a:r>
              <a:rPr sz="952" spc="-3" dirty="0">
                <a:latin typeface="Georgia"/>
                <a:cs typeface="Georgia"/>
              </a:rPr>
              <a:t>заказчику  конкурентного</a:t>
            </a:r>
            <a:r>
              <a:rPr sz="952" spc="-1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преимущества.</a:t>
            </a:r>
            <a:endParaRPr sz="952" dirty="0">
              <a:latin typeface="Georgia"/>
              <a:cs typeface="Georgia"/>
            </a:endParaRP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/>
            </a:pPr>
            <a:endParaRPr sz="986" dirty="0">
              <a:latin typeface="Times New Roman"/>
              <a:cs typeface="Times New Roman"/>
            </a:endParaRPr>
          </a:p>
          <a:p>
            <a:pPr marL="8637" marR="76872" indent="29799">
              <a:buClr>
                <a:srgbClr val="DC6900"/>
              </a:buClr>
              <a:buFont typeface="Georgia"/>
              <a:buAutoNum type="arabicPeriod"/>
              <a:tabLst>
                <a:tab pos="185269" algn="l"/>
              </a:tabLst>
            </a:pPr>
            <a:r>
              <a:rPr sz="952" spc="-3" dirty="0">
                <a:latin typeface="Georgia"/>
                <a:cs typeface="Georgia"/>
              </a:rPr>
              <a:t>Работающий продукт следует </a:t>
            </a:r>
            <a:r>
              <a:rPr sz="952" dirty="0">
                <a:latin typeface="Georgia"/>
                <a:cs typeface="Georgia"/>
              </a:rPr>
              <a:t>выпускать </a:t>
            </a:r>
            <a:r>
              <a:rPr sz="952" spc="-3" dirty="0">
                <a:latin typeface="Georgia"/>
                <a:cs typeface="Georgia"/>
              </a:rPr>
              <a:t>как можно  чаще, </a:t>
            </a:r>
            <a:r>
              <a:rPr sz="952" dirty="0">
                <a:latin typeface="Georgia"/>
                <a:cs typeface="Georgia"/>
              </a:rPr>
              <a:t>с </a:t>
            </a:r>
            <a:r>
              <a:rPr sz="952" spc="-3" dirty="0">
                <a:latin typeface="Georgia"/>
                <a:cs typeface="Georgia"/>
              </a:rPr>
              <a:t>периодичностью от </a:t>
            </a:r>
            <a:r>
              <a:rPr sz="952" dirty="0">
                <a:latin typeface="Georgia"/>
                <a:cs typeface="Georgia"/>
              </a:rPr>
              <a:t>пары недель </a:t>
            </a:r>
            <a:r>
              <a:rPr sz="952" spc="-3" dirty="0">
                <a:latin typeface="Georgia"/>
                <a:cs typeface="Georgia"/>
              </a:rPr>
              <a:t>до </a:t>
            </a:r>
            <a:r>
              <a:rPr sz="952" dirty="0">
                <a:latin typeface="Georgia"/>
                <a:cs typeface="Georgia"/>
              </a:rPr>
              <a:t>пары  месяцев.</a:t>
            </a:r>
          </a:p>
          <a:p>
            <a:pPr>
              <a:spcBef>
                <a:spcPts val="10"/>
              </a:spcBef>
              <a:buClr>
                <a:srgbClr val="DC6900"/>
              </a:buClr>
              <a:buFont typeface="Georgia"/>
              <a:buAutoNum type="arabicPeriod"/>
            </a:pPr>
            <a:endParaRPr sz="986" dirty="0">
              <a:latin typeface="Times New Roman"/>
              <a:cs typeface="Times New Roman"/>
            </a:endParaRPr>
          </a:p>
          <a:p>
            <a:pPr marL="8637" marR="206863">
              <a:buClr>
                <a:srgbClr val="DC6900"/>
              </a:buClr>
              <a:buFont typeface="Georgia"/>
              <a:buAutoNum type="arabicPeriod"/>
              <a:tabLst>
                <a:tab pos="158062" algn="l"/>
              </a:tabLst>
            </a:pPr>
            <a:r>
              <a:rPr sz="952" dirty="0">
                <a:latin typeface="Georgia"/>
                <a:cs typeface="Georgia"/>
              </a:rPr>
              <a:t>На </a:t>
            </a:r>
            <a:r>
              <a:rPr sz="952" spc="-3" dirty="0">
                <a:latin typeface="Georgia"/>
                <a:cs typeface="Georgia"/>
              </a:rPr>
              <a:t>протяжении всего проекта разработчики </a:t>
            </a:r>
            <a:r>
              <a:rPr sz="952" dirty="0">
                <a:latin typeface="Georgia"/>
                <a:cs typeface="Georgia"/>
              </a:rPr>
              <a:t>и  </a:t>
            </a:r>
            <a:r>
              <a:rPr sz="952" spc="-3" dirty="0">
                <a:latin typeface="Georgia"/>
                <a:cs typeface="Georgia"/>
              </a:rPr>
              <a:t>представители </a:t>
            </a:r>
            <a:r>
              <a:rPr sz="952" dirty="0">
                <a:latin typeface="Georgia"/>
                <a:cs typeface="Georgia"/>
              </a:rPr>
              <a:t>бизнеса </a:t>
            </a:r>
            <a:r>
              <a:rPr sz="952" spc="-3" dirty="0">
                <a:latin typeface="Georgia"/>
                <a:cs typeface="Georgia"/>
              </a:rPr>
              <a:t>должны </a:t>
            </a:r>
            <a:r>
              <a:rPr sz="952" dirty="0">
                <a:latin typeface="Georgia"/>
                <a:cs typeface="Georgia"/>
              </a:rPr>
              <a:t>ежедневно </a:t>
            </a:r>
            <a:r>
              <a:rPr sz="952" spc="-3" dirty="0">
                <a:latin typeface="Georgia"/>
                <a:cs typeface="Georgia"/>
              </a:rPr>
              <a:t>работать  </a:t>
            </a:r>
            <a:r>
              <a:rPr sz="952" dirty="0">
                <a:latin typeface="Georgia"/>
                <a:cs typeface="Georgia"/>
              </a:rPr>
              <a:t>вместе.</a:t>
            </a: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/>
            </a:pPr>
            <a:endParaRPr sz="986" dirty="0">
              <a:latin typeface="Times New Roman"/>
              <a:cs typeface="Times New Roman"/>
            </a:endParaRPr>
          </a:p>
          <a:p>
            <a:pPr marL="8637" marR="3887">
              <a:spcBef>
                <a:spcPts val="3"/>
              </a:spcBef>
              <a:buClr>
                <a:srgbClr val="DC6900"/>
              </a:buClr>
              <a:buFont typeface="Georgia"/>
              <a:buAutoNum type="arabicPeriod"/>
              <a:tabLst>
                <a:tab pos="150720" algn="l"/>
              </a:tabLst>
            </a:pPr>
            <a:r>
              <a:rPr sz="952" dirty="0">
                <a:latin typeface="Georgia"/>
                <a:cs typeface="Georgia"/>
              </a:rPr>
              <a:t>Над </a:t>
            </a:r>
            <a:r>
              <a:rPr sz="952" spc="-3" dirty="0">
                <a:latin typeface="Georgia"/>
                <a:cs typeface="Georgia"/>
              </a:rPr>
              <a:t>проектом должны работать мотивированные  профессионалы. </a:t>
            </a:r>
            <a:r>
              <a:rPr sz="952" dirty="0">
                <a:latin typeface="Georgia"/>
                <a:cs typeface="Georgia"/>
              </a:rPr>
              <a:t>Чтобы </a:t>
            </a:r>
            <a:r>
              <a:rPr sz="952" spc="-3" dirty="0">
                <a:latin typeface="Georgia"/>
                <a:cs typeface="Georgia"/>
              </a:rPr>
              <a:t>работа </a:t>
            </a:r>
            <a:r>
              <a:rPr sz="952" dirty="0">
                <a:latin typeface="Georgia"/>
                <a:cs typeface="Georgia"/>
              </a:rPr>
              <a:t>была </a:t>
            </a:r>
            <a:r>
              <a:rPr sz="952" spc="-3" dirty="0">
                <a:latin typeface="Georgia"/>
                <a:cs typeface="Georgia"/>
              </a:rPr>
              <a:t>сделана, создайте  </a:t>
            </a:r>
            <a:r>
              <a:rPr sz="952" dirty="0">
                <a:latin typeface="Georgia"/>
                <a:cs typeface="Georgia"/>
              </a:rPr>
              <a:t>условия, </a:t>
            </a:r>
            <a:r>
              <a:rPr sz="952" spc="-3" dirty="0">
                <a:latin typeface="Georgia"/>
                <a:cs typeface="Georgia"/>
              </a:rPr>
              <a:t>обеспечьте поддержку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полностью доверьтесь  </a:t>
            </a:r>
            <a:r>
              <a:rPr sz="952" dirty="0">
                <a:latin typeface="Georgia"/>
                <a:cs typeface="Georgia"/>
              </a:rPr>
              <a:t>им.</a:t>
            </a: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/>
            </a:pPr>
            <a:endParaRPr sz="986" dirty="0">
              <a:latin typeface="Times New Roman"/>
              <a:cs typeface="Times New Roman"/>
            </a:endParaRPr>
          </a:p>
          <a:p>
            <a:pPr marL="8637" marR="339877">
              <a:spcBef>
                <a:spcPts val="3"/>
              </a:spcBef>
              <a:buClr>
                <a:srgbClr val="DC6900"/>
              </a:buClr>
              <a:buFont typeface="Georgia"/>
              <a:buAutoNum type="arabicPeriod"/>
              <a:tabLst>
                <a:tab pos="158062" algn="l"/>
              </a:tabLst>
            </a:pPr>
            <a:r>
              <a:rPr sz="952" spc="-3" dirty="0">
                <a:latin typeface="Georgia"/>
                <a:cs typeface="Georgia"/>
              </a:rPr>
              <a:t>Непосредственное </a:t>
            </a:r>
            <a:r>
              <a:rPr sz="952" dirty="0">
                <a:latin typeface="Georgia"/>
                <a:cs typeface="Georgia"/>
              </a:rPr>
              <a:t>общение является наиболее  </a:t>
            </a:r>
            <a:r>
              <a:rPr sz="952" spc="-3" dirty="0">
                <a:latin typeface="Georgia"/>
                <a:cs typeface="Georgia"/>
              </a:rPr>
              <a:t>практичным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эффективным способом </a:t>
            </a:r>
            <a:r>
              <a:rPr sz="952" dirty="0">
                <a:latin typeface="Georgia"/>
                <a:cs typeface="Georgia"/>
              </a:rPr>
              <a:t>обмена  </a:t>
            </a:r>
            <a:r>
              <a:rPr sz="952" spc="-3" dirty="0">
                <a:latin typeface="Georgia"/>
                <a:cs typeface="Georgia"/>
              </a:rPr>
              <a:t>информацией как </a:t>
            </a:r>
            <a:r>
              <a:rPr sz="952" dirty="0">
                <a:latin typeface="Georgia"/>
                <a:cs typeface="Georgia"/>
              </a:rPr>
              <a:t>с </a:t>
            </a:r>
            <a:r>
              <a:rPr sz="952" spc="-3" dirty="0">
                <a:latin typeface="Georgia"/>
                <a:cs typeface="Georgia"/>
              </a:rPr>
              <a:t>самой командой, </a:t>
            </a:r>
            <a:r>
              <a:rPr sz="952" dirty="0">
                <a:latin typeface="Georgia"/>
                <a:cs typeface="Georgia"/>
              </a:rPr>
              <a:t>так и внутри  </a:t>
            </a:r>
            <a:r>
              <a:rPr sz="952" spc="-3" dirty="0">
                <a:latin typeface="Georgia"/>
                <a:cs typeface="Georgia"/>
              </a:rPr>
              <a:t>команды.</a:t>
            </a:r>
            <a:endParaRPr sz="952" dirty="0">
              <a:latin typeface="Georgia"/>
              <a:cs typeface="Georgia"/>
            </a:endParaRPr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06B9F5AF-13DD-F7CE-6BCD-9F1F08701F1D}"/>
              </a:ext>
            </a:extLst>
          </p:cNvPr>
          <p:cNvSpPr txBox="1"/>
          <p:nvPr/>
        </p:nvSpPr>
        <p:spPr>
          <a:xfrm>
            <a:off x="4932158" y="1272274"/>
            <a:ext cx="3214795" cy="3111930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 marR="490165">
              <a:spcBef>
                <a:spcPts val="71"/>
              </a:spcBef>
              <a:buClr>
                <a:srgbClr val="DC6900"/>
              </a:buClr>
              <a:buFont typeface="Georgia"/>
              <a:buAutoNum type="arabicPeriod" startAt="7"/>
              <a:tabLst>
                <a:tab pos="146834" algn="l"/>
              </a:tabLst>
            </a:pPr>
            <a:r>
              <a:rPr sz="952" spc="-3" dirty="0">
                <a:latin typeface="Georgia"/>
                <a:cs typeface="Georgia"/>
              </a:rPr>
              <a:t>Работающий продукт </a:t>
            </a:r>
            <a:r>
              <a:rPr sz="952" dirty="0">
                <a:latin typeface="Georgia"/>
                <a:cs typeface="Georgia"/>
              </a:rPr>
              <a:t>— </a:t>
            </a:r>
            <a:r>
              <a:rPr sz="952" spc="-3" dirty="0">
                <a:latin typeface="Georgia"/>
                <a:cs typeface="Georgia"/>
              </a:rPr>
              <a:t>основной показатель  прогресса.</a:t>
            </a:r>
            <a:endParaRPr sz="952" dirty="0">
              <a:latin typeface="Georgia"/>
              <a:cs typeface="Georgia"/>
            </a:endParaRP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 startAt="7"/>
            </a:pPr>
            <a:endParaRPr sz="986" dirty="0">
              <a:latin typeface="Times New Roman"/>
              <a:cs typeface="Times New Roman"/>
            </a:endParaRPr>
          </a:p>
          <a:p>
            <a:pPr marL="8637" marR="167995">
              <a:buClr>
                <a:srgbClr val="DC6900"/>
              </a:buClr>
              <a:buFont typeface="Georgia"/>
              <a:buAutoNum type="arabicPeriod" startAt="7"/>
              <a:tabLst>
                <a:tab pos="161084" algn="l"/>
              </a:tabLst>
            </a:pPr>
            <a:r>
              <a:rPr sz="952" spc="-3" dirty="0">
                <a:latin typeface="Georgia"/>
                <a:cs typeface="Georgia"/>
              </a:rPr>
              <a:t>Инвесторы, разработчики </a:t>
            </a:r>
            <a:r>
              <a:rPr sz="952" dirty="0">
                <a:latin typeface="Georgia"/>
                <a:cs typeface="Georgia"/>
              </a:rPr>
              <a:t>и </a:t>
            </a:r>
            <a:r>
              <a:rPr sz="952" spc="-3" dirty="0">
                <a:latin typeface="Georgia"/>
                <a:cs typeface="Georgia"/>
              </a:rPr>
              <a:t>пользователи должны  </a:t>
            </a:r>
            <a:r>
              <a:rPr sz="952" dirty="0">
                <a:latin typeface="Georgia"/>
                <a:cs typeface="Georgia"/>
              </a:rPr>
              <a:t>иметь </a:t>
            </a:r>
            <a:r>
              <a:rPr sz="952" spc="-3" dirty="0">
                <a:latin typeface="Georgia"/>
                <a:cs typeface="Georgia"/>
              </a:rPr>
              <a:t>возможность поддерживать постоянный </a:t>
            </a:r>
            <a:r>
              <a:rPr sz="952" dirty="0">
                <a:latin typeface="Georgia"/>
                <a:cs typeface="Georgia"/>
              </a:rPr>
              <a:t>ритм  </a:t>
            </a:r>
            <a:r>
              <a:rPr sz="952" spc="-3" dirty="0">
                <a:latin typeface="Georgia"/>
                <a:cs typeface="Georgia"/>
              </a:rPr>
              <a:t>бесконечно. Agile помогает </a:t>
            </a:r>
            <a:r>
              <a:rPr sz="952" dirty="0">
                <a:latin typeface="Georgia"/>
                <a:cs typeface="Georgia"/>
              </a:rPr>
              <a:t>наладить </a:t>
            </a:r>
            <a:r>
              <a:rPr sz="952" spc="-3" dirty="0">
                <a:latin typeface="Georgia"/>
                <a:cs typeface="Georgia"/>
              </a:rPr>
              <a:t>такой  </a:t>
            </a:r>
            <a:r>
              <a:rPr sz="952" dirty="0">
                <a:latin typeface="Georgia"/>
                <a:cs typeface="Georgia"/>
              </a:rPr>
              <a:t>устойчивый </a:t>
            </a:r>
            <a:r>
              <a:rPr sz="952" spc="-3" dirty="0">
                <a:latin typeface="Georgia"/>
                <a:cs typeface="Georgia"/>
              </a:rPr>
              <a:t>процесс</a:t>
            </a:r>
            <a:r>
              <a:rPr sz="952" spc="-3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разработки.</a:t>
            </a:r>
            <a:endParaRPr sz="952" dirty="0">
              <a:latin typeface="Georgia"/>
              <a:cs typeface="Georgia"/>
            </a:endParaRPr>
          </a:p>
          <a:p>
            <a:pPr>
              <a:spcBef>
                <a:spcPts val="10"/>
              </a:spcBef>
              <a:buClr>
                <a:srgbClr val="DC6900"/>
              </a:buClr>
              <a:buFont typeface="Georgia"/>
              <a:buAutoNum type="arabicPeriod" startAt="7"/>
            </a:pPr>
            <a:endParaRPr sz="986" dirty="0">
              <a:latin typeface="Times New Roman"/>
              <a:cs typeface="Times New Roman"/>
            </a:endParaRPr>
          </a:p>
          <a:p>
            <a:pPr marL="8637" marR="3455">
              <a:buClr>
                <a:srgbClr val="DC6900"/>
              </a:buClr>
              <a:buFont typeface="Georgia"/>
              <a:buAutoNum type="arabicPeriod" startAt="7"/>
              <a:tabLst>
                <a:tab pos="158062" algn="l"/>
              </a:tabLst>
            </a:pPr>
            <a:r>
              <a:rPr sz="952" spc="-3" dirty="0">
                <a:latin typeface="Georgia"/>
                <a:cs typeface="Georgia"/>
              </a:rPr>
              <a:t>Постоянное </a:t>
            </a:r>
            <a:r>
              <a:rPr sz="952" dirty="0">
                <a:latin typeface="Georgia"/>
                <a:cs typeface="Georgia"/>
              </a:rPr>
              <a:t>внимание к техническому совершенству  и </a:t>
            </a:r>
            <a:r>
              <a:rPr sz="952" spc="-3" dirty="0">
                <a:latin typeface="Georgia"/>
                <a:cs typeface="Georgia"/>
              </a:rPr>
              <a:t>качеству </a:t>
            </a:r>
            <a:r>
              <a:rPr sz="952" dirty="0">
                <a:latin typeface="Georgia"/>
                <a:cs typeface="Georgia"/>
              </a:rPr>
              <a:t>проектирования повышает </a:t>
            </a:r>
            <a:r>
              <a:rPr sz="952" spc="-3" dirty="0">
                <a:latin typeface="Georgia"/>
                <a:cs typeface="Georgia"/>
              </a:rPr>
              <a:t>гибкость</a:t>
            </a:r>
            <a:r>
              <a:rPr sz="952" spc="-85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проекта.</a:t>
            </a:r>
          </a:p>
          <a:p>
            <a:pPr>
              <a:spcBef>
                <a:spcPts val="7"/>
              </a:spcBef>
              <a:buClr>
                <a:srgbClr val="DC6900"/>
              </a:buClr>
              <a:buFont typeface="Georgia"/>
              <a:buAutoNum type="arabicPeriod" startAt="7"/>
            </a:pPr>
            <a:endParaRPr sz="986" dirty="0">
              <a:latin typeface="Times New Roman"/>
              <a:cs typeface="Times New Roman"/>
            </a:endParaRPr>
          </a:p>
          <a:p>
            <a:pPr marL="222842" indent="-214204">
              <a:spcBef>
                <a:spcPts val="3"/>
              </a:spcBef>
              <a:buClr>
                <a:srgbClr val="DC6900"/>
              </a:buClr>
              <a:buFont typeface="Georgia"/>
              <a:buAutoNum type="arabicPeriod" startAt="7"/>
              <a:tabLst>
                <a:tab pos="223273" algn="l"/>
              </a:tabLst>
            </a:pPr>
            <a:r>
              <a:rPr sz="952" spc="-3" dirty="0">
                <a:latin typeface="Georgia"/>
                <a:cs typeface="Georgia"/>
              </a:rPr>
              <a:t>Простота </a:t>
            </a:r>
            <a:r>
              <a:rPr sz="952" dirty="0">
                <a:latin typeface="Georgia"/>
                <a:cs typeface="Georgia"/>
              </a:rPr>
              <a:t>— </a:t>
            </a:r>
            <a:r>
              <a:rPr sz="952" spc="-3" dirty="0">
                <a:latin typeface="Georgia"/>
                <a:cs typeface="Georgia"/>
              </a:rPr>
              <a:t>искусство </a:t>
            </a:r>
            <a:r>
              <a:rPr sz="952" dirty="0">
                <a:latin typeface="Georgia"/>
                <a:cs typeface="Georgia"/>
              </a:rPr>
              <a:t>минимизации</a:t>
            </a:r>
            <a:r>
              <a:rPr sz="952" spc="-34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лишней</a:t>
            </a:r>
            <a:endParaRPr sz="952" dirty="0">
              <a:latin typeface="Georgia"/>
              <a:cs typeface="Georgia"/>
            </a:endParaRPr>
          </a:p>
          <a:p>
            <a:pPr marL="8637"/>
            <a:r>
              <a:rPr sz="952" spc="-3" dirty="0">
                <a:latin typeface="Georgia"/>
                <a:cs typeface="Georgia"/>
              </a:rPr>
              <a:t>работы </a:t>
            </a:r>
            <a:r>
              <a:rPr sz="952" spc="3" dirty="0">
                <a:latin typeface="Georgia"/>
                <a:cs typeface="Georgia"/>
              </a:rPr>
              <a:t>— </a:t>
            </a:r>
            <a:r>
              <a:rPr sz="952" spc="-3" dirty="0">
                <a:latin typeface="Georgia"/>
                <a:cs typeface="Georgia"/>
              </a:rPr>
              <a:t>крайне</a:t>
            </a:r>
            <a:r>
              <a:rPr sz="952" spc="-31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необходима.</a:t>
            </a:r>
          </a:p>
          <a:p>
            <a:pPr>
              <a:spcBef>
                <a:spcPts val="7"/>
              </a:spcBef>
            </a:pPr>
            <a:endParaRPr sz="986" dirty="0">
              <a:latin typeface="Times New Roman"/>
              <a:cs typeface="Times New Roman"/>
            </a:endParaRPr>
          </a:p>
          <a:p>
            <a:pPr marL="8637" marR="468572">
              <a:spcBef>
                <a:spcPts val="3"/>
              </a:spcBef>
              <a:buClr>
                <a:srgbClr val="DC6900"/>
              </a:buClr>
              <a:buFont typeface="Georgia"/>
              <a:buAutoNum type="arabicPeriod" startAt="11"/>
              <a:tabLst>
                <a:tab pos="197362" algn="l"/>
              </a:tabLst>
            </a:pPr>
            <a:r>
              <a:rPr sz="952" dirty="0">
                <a:latin typeface="Georgia"/>
                <a:cs typeface="Georgia"/>
              </a:rPr>
              <a:t>Самые </a:t>
            </a:r>
            <a:r>
              <a:rPr sz="952" spc="-3" dirty="0">
                <a:latin typeface="Georgia"/>
                <a:cs typeface="Georgia"/>
              </a:rPr>
              <a:t>лучшие </a:t>
            </a:r>
            <a:r>
              <a:rPr sz="952" dirty="0">
                <a:latin typeface="Georgia"/>
                <a:cs typeface="Georgia"/>
              </a:rPr>
              <a:t>требования, </a:t>
            </a:r>
            <a:r>
              <a:rPr sz="952" dirty="0" err="1">
                <a:latin typeface="Georgia"/>
                <a:cs typeface="Georgia"/>
              </a:rPr>
              <a:t>архи</a:t>
            </a:r>
            <a:r>
              <a:rPr lang="ru-RU" sz="952" dirty="0">
                <a:latin typeface="Georgia"/>
                <a:cs typeface="Georgia"/>
              </a:rPr>
              <a:t>те</a:t>
            </a:r>
            <a:r>
              <a:rPr sz="952" dirty="0" err="1">
                <a:latin typeface="Georgia"/>
                <a:cs typeface="Georgia"/>
              </a:rPr>
              <a:t>ктурные</a:t>
            </a:r>
            <a:r>
              <a:rPr sz="952" spc="-88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и  технические решения </a:t>
            </a:r>
            <a:r>
              <a:rPr sz="952" spc="-3" dirty="0">
                <a:latin typeface="Georgia"/>
                <a:cs typeface="Georgia"/>
              </a:rPr>
              <a:t>рождаются</a:t>
            </a:r>
            <a:r>
              <a:rPr sz="952" spc="-54" dirty="0">
                <a:latin typeface="Georgia"/>
                <a:cs typeface="Georgia"/>
              </a:rPr>
              <a:t> </a:t>
            </a:r>
            <a:r>
              <a:rPr sz="952" dirty="0">
                <a:latin typeface="Georgia"/>
                <a:cs typeface="Georgia"/>
              </a:rPr>
              <a:t>у</a:t>
            </a:r>
          </a:p>
          <a:p>
            <a:pPr marL="8637"/>
            <a:r>
              <a:rPr sz="952" spc="-3" dirty="0">
                <a:latin typeface="Georgia"/>
                <a:cs typeface="Georgia"/>
              </a:rPr>
              <a:t>cамоорганизующихся</a:t>
            </a:r>
            <a:r>
              <a:rPr sz="952" spc="-27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команд.</a:t>
            </a:r>
            <a:endParaRPr sz="952" dirty="0">
              <a:latin typeface="Georgia"/>
              <a:cs typeface="Georgia"/>
            </a:endParaRPr>
          </a:p>
          <a:p>
            <a:pPr>
              <a:spcBef>
                <a:spcPts val="7"/>
              </a:spcBef>
            </a:pPr>
            <a:endParaRPr sz="986" dirty="0">
              <a:latin typeface="Times New Roman"/>
              <a:cs typeface="Times New Roman"/>
            </a:endParaRPr>
          </a:p>
          <a:p>
            <a:pPr marL="8637" marR="228024">
              <a:buClr>
                <a:srgbClr val="DC6900"/>
              </a:buClr>
              <a:buFont typeface="Georgia"/>
              <a:buAutoNum type="arabicPeriod" startAt="12"/>
              <a:tabLst>
                <a:tab pos="214204" algn="l"/>
              </a:tabLst>
            </a:pPr>
            <a:r>
              <a:rPr sz="952" spc="-3" dirty="0">
                <a:latin typeface="Georgia"/>
                <a:cs typeface="Georgia"/>
              </a:rPr>
              <a:t>Команда должна систематически </a:t>
            </a:r>
            <a:r>
              <a:rPr sz="952" dirty="0">
                <a:latin typeface="Georgia"/>
                <a:cs typeface="Georgia"/>
              </a:rPr>
              <a:t>анализировать  </a:t>
            </a:r>
            <a:r>
              <a:rPr sz="952" spc="-3" dirty="0">
                <a:latin typeface="Georgia"/>
                <a:cs typeface="Georgia"/>
              </a:rPr>
              <a:t>возможные способы </a:t>
            </a:r>
            <a:r>
              <a:rPr sz="952" dirty="0">
                <a:latin typeface="Georgia"/>
                <a:cs typeface="Georgia"/>
              </a:rPr>
              <a:t>улучшения </a:t>
            </a:r>
            <a:r>
              <a:rPr sz="952" spc="-3" dirty="0">
                <a:latin typeface="Georgia"/>
                <a:cs typeface="Georgia"/>
              </a:rPr>
              <a:t>эффективности </a:t>
            </a:r>
            <a:r>
              <a:rPr sz="952" dirty="0">
                <a:latin typeface="Georgia"/>
                <a:cs typeface="Georgia"/>
              </a:rPr>
              <a:t>и  соответственно корректировать </a:t>
            </a:r>
            <a:r>
              <a:rPr sz="952" spc="-3" dirty="0">
                <a:latin typeface="Georgia"/>
                <a:cs typeface="Georgia"/>
              </a:rPr>
              <a:t>стиль своей</a:t>
            </a:r>
            <a:r>
              <a:rPr sz="952" spc="-61" dirty="0">
                <a:latin typeface="Georgia"/>
                <a:cs typeface="Georgia"/>
              </a:rPr>
              <a:t> </a:t>
            </a:r>
            <a:r>
              <a:rPr sz="952" spc="-3" dirty="0">
                <a:latin typeface="Georgia"/>
                <a:cs typeface="Georgia"/>
              </a:rPr>
              <a:t>работы.</a:t>
            </a:r>
            <a:endParaRPr sz="952" dirty="0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114346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Каскадный метод (</a:t>
            </a:r>
            <a:r>
              <a:rPr lang="en-US" sz="3000" dirty="0">
                <a:latin typeface="Roboto Black"/>
                <a:ea typeface="Roboto Black"/>
                <a:cs typeface="Roboto Black"/>
                <a:sym typeface="Roboto Black"/>
              </a:rPr>
              <a:t>Waterfall)</a:t>
            </a: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object 3">
            <a:extLst>
              <a:ext uri="{FF2B5EF4-FFF2-40B4-BE49-F238E27FC236}">
                <a16:creationId xmlns:a16="http://schemas.microsoft.com/office/drawing/2014/main" id="{E22F80E6-C7C6-326D-0DD2-4A89725FD01A}"/>
              </a:ext>
            </a:extLst>
          </p:cNvPr>
          <p:cNvSpPr/>
          <p:nvPr/>
        </p:nvSpPr>
        <p:spPr>
          <a:xfrm>
            <a:off x="3332463" y="1167711"/>
            <a:ext cx="460296" cy="7324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1" name="object 4">
            <a:extLst>
              <a:ext uri="{FF2B5EF4-FFF2-40B4-BE49-F238E27FC236}">
                <a16:creationId xmlns:a16="http://schemas.microsoft.com/office/drawing/2014/main" id="{9D5F54D9-3E4C-1207-8E9F-788A9C6ED307}"/>
              </a:ext>
            </a:extLst>
          </p:cNvPr>
          <p:cNvSpPr/>
          <p:nvPr/>
        </p:nvSpPr>
        <p:spPr>
          <a:xfrm>
            <a:off x="2360007" y="1476792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5">
                <a:moveTo>
                  <a:pt x="62563" y="271960"/>
                </a:moveTo>
                <a:lnTo>
                  <a:pt x="30299" y="272668"/>
                </a:lnTo>
                <a:lnTo>
                  <a:pt x="38580" y="295618"/>
                </a:lnTo>
                <a:lnTo>
                  <a:pt x="53683" y="307197"/>
                </a:lnTo>
                <a:lnTo>
                  <a:pt x="70715" y="315513"/>
                </a:lnTo>
                <a:lnTo>
                  <a:pt x="84782" y="328675"/>
                </a:lnTo>
                <a:lnTo>
                  <a:pt x="97881" y="361376"/>
                </a:lnTo>
                <a:lnTo>
                  <a:pt x="115087" y="390826"/>
                </a:lnTo>
                <a:lnTo>
                  <a:pt x="133270" y="418633"/>
                </a:lnTo>
                <a:lnTo>
                  <a:pt x="149298" y="446404"/>
                </a:lnTo>
                <a:lnTo>
                  <a:pt x="184858" y="436244"/>
                </a:lnTo>
                <a:lnTo>
                  <a:pt x="188489" y="391350"/>
                </a:lnTo>
                <a:lnTo>
                  <a:pt x="189011" y="389381"/>
                </a:lnTo>
                <a:lnTo>
                  <a:pt x="148282" y="389381"/>
                </a:lnTo>
                <a:lnTo>
                  <a:pt x="146504" y="382777"/>
                </a:lnTo>
                <a:lnTo>
                  <a:pt x="144599" y="376174"/>
                </a:lnTo>
                <a:lnTo>
                  <a:pt x="165935" y="370077"/>
                </a:lnTo>
                <a:lnTo>
                  <a:pt x="194126" y="370077"/>
                </a:lnTo>
                <a:lnTo>
                  <a:pt x="195875" y="363474"/>
                </a:lnTo>
                <a:lnTo>
                  <a:pt x="164030" y="363474"/>
                </a:lnTo>
                <a:lnTo>
                  <a:pt x="160857" y="340487"/>
                </a:lnTo>
                <a:lnTo>
                  <a:pt x="118945" y="340487"/>
                </a:lnTo>
                <a:lnTo>
                  <a:pt x="104326" y="311977"/>
                </a:lnTo>
                <a:lnTo>
                  <a:pt x="86385" y="287099"/>
                </a:lnTo>
                <a:lnTo>
                  <a:pt x="62563" y="271960"/>
                </a:lnTo>
                <a:close/>
              </a:path>
              <a:path w="247014" h="446405">
                <a:moveTo>
                  <a:pt x="194126" y="370077"/>
                </a:moveTo>
                <a:lnTo>
                  <a:pt x="165935" y="370077"/>
                </a:lnTo>
                <a:lnTo>
                  <a:pt x="167840" y="376681"/>
                </a:lnTo>
                <a:lnTo>
                  <a:pt x="160728" y="378713"/>
                </a:lnTo>
                <a:lnTo>
                  <a:pt x="162506" y="385317"/>
                </a:lnTo>
                <a:lnTo>
                  <a:pt x="148282" y="389381"/>
                </a:lnTo>
                <a:lnTo>
                  <a:pt x="189011" y="389381"/>
                </a:lnTo>
                <a:lnTo>
                  <a:pt x="194126" y="370077"/>
                </a:lnTo>
                <a:close/>
              </a:path>
              <a:path w="247014" h="446405">
                <a:moveTo>
                  <a:pt x="241881" y="204977"/>
                </a:moveTo>
                <a:lnTo>
                  <a:pt x="208876" y="219644"/>
                </a:lnTo>
                <a:lnTo>
                  <a:pt x="193702" y="250198"/>
                </a:lnTo>
                <a:lnTo>
                  <a:pt x="187246" y="289267"/>
                </a:lnTo>
                <a:lnTo>
                  <a:pt x="180393" y="329482"/>
                </a:lnTo>
                <a:lnTo>
                  <a:pt x="164030" y="363474"/>
                </a:lnTo>
                <a:lnTo>
                  <a:pt x="195875" y="363474"/>
                </a:lnTo>
                <a:lnTo>
                  <a:pt x="199526" y="349694"/>
                </a:lnTo>
                <a:lnTo>
                  <a:pt x="211897" y="307657"/>
                </a:lnTo>
                <a:lnTo>
                  <a:pt x="219529" y="261619"/>
                </a:lnTo>
                <a:lnTo>
                  <a:pt x="229737" y="249805"/>
                </a:lnTo>
                <a:lnTo>
                  <a:pt x="240801" y="238442"/>
                </a:lnTo>
                <a:lnTo>
                  <a:pt x="246818" y="224508"/>
                </a:lnTo>
                <a:lnTo>
                  <a:pt x="241881" y="204977"/>
                </a:lnTo>
                <a:close/>
              </a:path>
              <a:path w="247014" h="446405">
                <a:moveTo>
                  <a:pt x="6296" y="0"/>
                </a:moveTo>
                <a:lnTo>
                  <a:pt x="0" y="19180"/>
                </a:lnTo>
                <a:lnTo>
                  <a:pt x="8884" y="36004"/>
                </a:lnTo>
                <a:lnTo>
                  <a:pt x="23459" y="52542"/>
                </a:lnTo>
                <a:lnTo>
                  <a:pt x="34236" y="70865"/>
                </a:lnTo>
                <a:lnTo>
                  <a:pt x="55460" y="109464"/>
                </a:lnTo>
                <a:lnTo>
                  <a:pt x="74655" y="151435"/>
                </a:lnTo>
                <a:lnTo>
                  <a:pt x="91211" y="196151"/>
                </a:lnTo>
                <a:lnTo>
                  <a:pt x="104519" y="242983"/>
                </a:lnTo>
                <a:lnTo>
                  <a:pt x="113967" y="291305"/>
                </a:lnTo>
                <a:lnTo>
                  <a:pt x="118945" y="340487"/>
                </a:lnTo>
                <a:lnTo>
                  <a:pt x="160857" y="340487"/>
                </a:lnTo>
                <a:lnTo>
                  <a:pt x="142807" y="255364"/>
                </a:lnTo>
                <a:lnTo>
                  <a:pt x="124549" y="201818"/>
                </a:lnTo>
                <a:lnTo>
                  <a:pt x="103804" y="150781"/>
                </a:lnTo>
                <a:lnTo>
                  <a:pt x="82529" y="103879"/>
                </a:lnTo>
                <a:lnTo>
                  <a:pt x="62684" y="62737"/>
                </a:lnTo>
                <a:lnTo>
                  <a:pt x="56659" y="40022"/>
                </a:lnTo>
                <a:lnTo>
                  <a:pt x="47634" y="16843"/>
                </a:lnTo>
                <a:lnTo>
                  <a:pt x="32037" y="926"/>
                </a:lnTo>
                <a:lnTo>
                  <a:pt x="6296" y="0"/>
                </a:lnTo>
                <a:close/>
              </a:path>
            </a:pathLst>
          </a:custGeom>
          <a:solidFill>
            <a:srgbClr val="5F221F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2" name="object 5">
            <a:extLst>
              <a:ext uri="{FF2B5EF4-FFF2-40B4-BE49-F238E27FC236}">
                <a16:creationId xmlns:a16="http://schemas.microsoft.com/office/drawing/2014/main" id="{2B4CCC90-FB98-52E3-A12E-6FF58285BB66}"/>
              </a:ext>
            </a:extLst>
          </p:cNvPr>
          <p:cNvSpPr/>
          <p:nvPr/>
        </p:nvSpPr>
        <p:spPr>
          <a:xfrm>
            <a:off x="2360007" y="1476792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5">
                <a:moveTo>
                  <a:pt x="149298" y="446404"/>
                </a:moveTo>
                <a:lnTo>
                  <a:pt x="133270" y="418633"/>
                </a:lnTo>
                <a:lnTo>
                  <a:pt x="115087" y="390826"/>
                </a:lnTo>
                <a:lnTo>
                  <a:pt x="97881" y="361376"/>
                </a:lnTo>
                <a:lnTo>
                  <a:pt x="84782" y="328675"/>
                </a:lnTo>
                <a:lnTo>
                  <a:pt x="70715" y="315513"/>
                </a:lnTo>
                <a:lnTo>
                  <a:pt x="53683" y="307197"/>
                </a:lnTo>
                <a:lnTo>
                  <a:pt x="38580" y="295618"/>
                </a:lnTo>
                <a:lnTo>
                  <a:pt x="30299" y="272668"/>
                </a:lnTo>
                <a:lnTo>
                  <a:pt x="62563" y="271960"/>
                </a:lnTo>
                <a:lnTo>
                  <a:pt x="86385" y="287099"/>
                </a:lnTo>
                <a:lnTo>
                  <a:pt x="104326" y="311977"/>
                </a:lnTo>
                <a:lnTo>
                  <a:pt x="118945" y="340487"/>
                </a:lnTo>
                <a:lnTo>
                  <a:pt x="113967" y="291305"/>
                </a:lnTo>
                <a:lnTo>
                  <a:pt x="104519" y="242983"/>
                </a:lnTo>
                <a:lnTo>
                  <a:pt x="91211" y="196151"/>
                </a:lnTo>
                <a:lnTo>
                  <a:pt x="74655" y="151435"/>
                </a:lnTo>
                <a:lnTo>
                  <a:pt x="55460" y="109464"/>
                </a:lnTo>
                <a:lnTo>
                  <a:pt x="34236" y="70865"/>
                </a:lnTo>
                <a:lnTo>
                  <a:pt x="8884" y="36004"/>
                </a:lnTo>
                <a:lnTo>
                  <a:pt x="0" y="19180"/>
                </a:lnTo>
                <a:lnTo>
                  <a:pt x="6296" y="0"/>
                </a:lnTo>
                <a:lnTo>
                  <a:pt x="32037" y="926"/>
                </a:lnTo>
                <a:lnTo>
                  <a:pt x="47634" y="16843"/>
                </a:lnTo>
                <a:lnTo>
                  <a:pt x="56659" y="40022"/>
                </a:lnTo>
                <a:lnTo>
                  <a:pt x="62684" y="62737"/>
                </a:lnTo>
                <a:lnTo>
                  <a:pt x="82529" y="103879"/>
                </a:lnTo>
                <a:lnTo>
                  <a:pt x="103804" y="150781"/>
                </a:lnTo>
                <a:lnTo>
                  <a:pt x="124549" y="201818"/>
                </a:lnTo>
                <a:lnTo>
                  <a:pt x="142807" y="255364"/>
                </a:lnTo>
                <a:lnTo>
                  <a:pt x="156620" y="309791"/>
                </a:lnTo>
                <a:lnTo>
                  <a:pt x="164030" y="363474"/>
                </a:lnTo>
                <a:lnTo>
                  <a:pt x="180393" y="329482"/>
                </a:lnTo>
                <a:lnTo>
                  <a:pt x="187246" y="289267"/>
                </a:lnTo>
                <a:lnTo>
                  <a:pt x="193702" y="250198"/>
                </a:lnTo>
                <a:lnTo>
                  <a:pt x="208876" y="219644"/>
                </a:lnTo>
                <a:lnTo>
                  <a:pt x="241881" y="204977"/>
                </a:lnTo>
                <a:lnTo>
                  <a:pt x="246818" y="224508"/>
                </a:lnTo>
                <a:lnTo>
                  <a:pt x="240801" y="238442"/>
                </a:lnTo>
                <a:lnTo>
                  <a:pt x="229737" y="249805"/>
                </a:lnTo>
                <a:lnTo>
                  <a:pt x="219529" y="261619"/>
                </a:lnTo>
                <a:lnTo>
                  <a:pt x="211897" y="307657"/>
                </a:lnTo>
                <a:lnTo>
                  <a:pt x="199526" y="349694"/>
                </a:lnTo>
                <a:lnTo>
                  <a:pt x="188489" y="391350"/>
                </a:lnTo>
                <a:lnTo>
                  <a:pt x="184858" y="436244"/>
                </a:lnTo>
                <a:lnTo>
                  <a:pt x="178302" y="438118"/>
                </a:lnTo>
                <a:lnTo>
                  <a:pt x="169745" y="440563"/>
                </a:lnTo>
                <a:lnTo>
                  <a:pt x="159855" y="443388"/>
                </a:lnTo>
                <a:lnTo>
                  <a:pt x="149298" y="446404"/>
                </a:lnTo>
              </a:path>
            </a:pathLst>
          </a:custGeom>
          <a:ln w="9525">
            <a:solidFill>
              <a:srgbClr val="5F221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3" name="object 6">
            <a:extLst>
              <a:ext uri="{FF2B5EF4-FFF2-40B4-BE49-F238E27FC236}">
                <a16:creationId xmlns:a16="http://schemas.microsoft.com/office/drawing/2014/main" id="{B464052F-256B-8ED9-E72D-CBF7B5507FFB}"/>
              </a:ext>
            </a:extLst>
          </p:cNvPr>
          <p:cNvSpPr/>
          <p:nvPr/>
        </p:nvSpPr>
        <p:spPr>
          <a:xfrm>
            <a:off x="2458350" y="1728482"/>
            <a:ext cx="15979" cy="13388"/>
          </a:xfrm>
          <a:custGeom>
            <a:avLst/>
            <a:gdLst/>
            <a:ahLst/>
            <a:cxnLst/>
            <a:rect l="l" t="t" r="r" b="b"/>
            <a:pathLst>
              <a:path w="23494" h="19685">
                <a:moveTo>
                  <a:pt x="21336" y="0"/>
                </a:moveTo>
                <a:lnTo>
                  <a:pt x="14224" y="2031"/>
                </a:lnTo>
                <a:lnTo>
                  <a:pt x="7112" y="4063"/>
                </a:lnTo>
                <a:lnTo>
                  <a:pt x="0" y="6096"/>
                </a:lnTo>
                <a:lnTo>
                  <a:pt x="1905" y="12700"/>
                </a:lnTo>
                <a:lnTo>
                  <a:pt x="3682" y="19303"/>
                </a:lnTo>
                <a:lnTo>
                  <a:pt x="10794" y="17272"/>
                </a:lnTo>
                <a:lnTo>
                  <a:pt x="17906" y="15239"/>
                </a:lnTo>
                <a:lnTo>
                  <a:pt x="16129" y="8636"/>
                </a:lnTo>
                <a:lnTo>
                  <a:pt x="23241" y="6603"/>
                </a:lnTo>
                <a:lnTo>
                  <a:pt x="21336" y="0"/>
                </a:lnTo>
              </a:path>
            </a:pathLst>
          </a:custGeom>
          <a:ln w="9525">
            <a:solidFill>
              <a:srgbClr val="5F221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4" name="object 7">
            <a:extLst>
              <a:ext uri="{FF2B5EF4-FFF2-40B4-BE49-F238E27FC236}">
                <a16:creationId xmlns:a16="http://schemas.microsoft.com/office/drawing/2014/main" id="{6FEDAF62-1213-CFAA-3D8D-67459667E9CD}"/>
              </a:ext>
            </a:extLst>
          </p:cNvPr>
          <p:cNvSpPr/>
          <p:nvPr/>
        </p:nvSpPr>
        <p:spPr>
          <a:xfrm>
            <a:off x="1099533" y="1238912"/>
            <a:ext cx="1182616" cy="5731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5" name="object 8">
            <a:extLst>
              <a:ext uri="{FF2B5EF4-FFF2-40B4-BE49-F238E27FC236}">
                <a16:creationId xmlns:a16="http://schemas.microsoft.com/office/drawing/2014/main" id="{C48F78AA-23F7-CA0F-1186-8137EA49B628}"/>
              </a:ext>
            </a:extLst>
          </p:cNvPr>
          <p:cNvSpPr/>
          <p:nvPr/>
        </p:nvSpPr>
        <p:spPr>
          <a:xfrm>
            <a:off x="1354505" y="1433743"/>
            <a:ext cx="695465" cy="2550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6" name="object 9">
            <a:extLst>
              <a:ext uri="{FF2B5EF4-FFF2-40B4-BE49-F238E27FC236}">
                <a16:creationId xmlns:a16="http://schemas.microsoft.com/office/drawing/2014/main" id="{98A0CED6-0522-225E-6496-6817AA800B61}"/>
              </a:ext>
            </a:extLst>
          </p:cNvPr>
          <p:cNvSpPr/>
          <p:nvPr/>
        </p:nvSpPr>
        <p:spPr>
          <a:xfrm>
            <a:off x="1075693" y="1248569"/>
            <a:ext cx="1204468" cy="549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7" name="object 10">
            <a:extLst>
              <a:ext uri="{FF2B5EF4-FFF2-40B4-BE49-F238E27FC236}">
                <a16:creationId xmlns:a16="http://schemas.microsoft.com/office/drawing/2014/main" id="{29958085-B36B-67B7-AC65-1FB585BFF257}"/>
              </a:ext>
            </a:extLst>
          </p:cNvPr>
          <p:cNvSpPr txBox="1"/>
          <p:nvPr/>
        </p:nvSpPr>
        <p:spPr>
          <a:xfrm>
            <a:off x="1431722" y="1466600"/>
            <a:ext cx="544149" cy="124254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>
              <a:spcBef>
                <a:spcPts val="71"/>
              </a:spcBef>
            </a:pPr>
            <a:r>
              <a:rPr sz="748" i="1" spc="-3" dirty="0">
                <a:latin typeface="Georgia"/>
                <a:cs typeface="Georgia"/>
              </a:rPr>
              <a:t>Требования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E7402F3F-D08E-FB3E-B54E-3D2305D9FB26}"/>
              </a:ext>
            </a:extLst>
          </p:cNvPr>
          <p:cNvSpPr/>
          <p:nvPr/>
        </p:nvSpPr>
        <p:spPr>
          <a:xfrm>
            <a:off x="2033395" y="1814154"/>
            <a:ext cx="1182616" cy="5731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99A9F5BF-18D7-7ACC-8F35-A9DD5BF1A91F}"/>
              </a:ext>
            </a:extLst>
          </p:cNvPr>
          <p:cNvSpPr/>
          <p:nvPr/>
        </p:nvSpPr>
        <p:spPr>
          <a:xfrm>
            <a:off x="2159845" y="1952005"/>
            <a:ext cx="973249" cy="36899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0" name="object 13">
            <a:extLst>
              <a:ext uri="{FF2B5EF4-FFF2-40B4-BE49-F238E27FC236}">
                <a16:creationId xmlns:a16="http://schemas.microsoft.com/office/drawing/2014/main" id="{BDEF5CDE-90A8-F5AB-6840-EC52A56DB306}"/>
              </a:ext>
            </a:extLst>
          </p:cNvPr>
          <p:cNvSpPr/>
          <p:nvPr/>
        </p:nvSpPr>
        <p:spPr>
          <a:xfrm>
            <a:off x="2009556" y="1824835"/>
            <a:ext cx="1203432" cy="5484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1" name="object 14">
            <a:extLst>
              <a:ext uri="{FF2B5EF4-FFF2-40B4-BE49-F238E27FC236}">
                <a16:creationId xmlns:a16="http://schemas.microsoft.com/office/drawing/2014/main" id="{286ADF87-ED2A-7592-A71C-4502A7ABA003}"/>
              </a:ext>
            </a:extLst>
          </p:cNvPr>
          <p:cNvSpPr txBox="1"/>
          <p:nvPr/>
        </p:nvSpPr>
        <p:spPr>
          <a:xfrm>
            <a:off x="2237234" y="1984836"/>
            <a:ext cx="799812" cy="239349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 marR="3455">
              <a:spcBef>
                <a:spcPts val="71"/>
              </a:spcBef>
            </a:pPr>
            <a:r>
              <a:rPr sz="748" i="1" spc="-3" dirty="0">
                <a:latin typeface="Georgia"/>
                <a:cs typeface="Georgia"/>
              </a:rPr>
              <a:t>Пр</a:t>
            </a:r>
            <a:r>
              <a:rPr sz="748" i="1" spc="-7" dirty="0">
                <a:latin typeface="Georgia"/>
                <a:cs typeface="Georgia"/>
              </a:rPr>
              <a:t>ое</a:t>
            </a:r>
            <a:r>
              <a:rPr sz="748" i="1" dirty="0">
                <a:latin typeface="Georgia"/>
                <a:cs typeface="Georgia"/>
              </a:rPr>
              <a:t>к</a:t>
            </a:r>
            <a:r>
              <a:rPr sz="748" i="1" spc="-3" dirty="0">
                <a:latin typeface="Georgia"/>
                <a:cs typeface="Georgia"/>
              </a:rPr>
              <a:t>тиров</a:t>
            </a:r>
            <a:r>
              <a:rPr sz="748" i="1" dirty="0">
                <a:latin typeface="Georgia"/>
                <a:cs typeface="Georgia"/>
              </a:rPr>
              <a:t>а</a:t>
            </a:r>
            <a:r>
              <a:rPr sz="748" i="1" spc="-3" dirty="0">
                <a:latin typeface="Georgia"/>
                <a:cs typeface="Georgia"/>
              </a:rPr>
              <a:t>ние  </a:t>
            </a:r>
            <a:r>
              <a:rPr sz="748" i="1" dirty="0">
                <a:latin typeface="Georgia"/>
                <a:cs typeface="Georgia"/>
              </a:rPr>
              <a:t>и</a:t>
            </a:r>
            <a:r>
              <a:rPr sz="748" i="1" spc="-17" dirty="0">
                <a:latin typeface="Georgia"/>
                <a:cs typeface="Georgia"/>
              </a:rPr>
              <a:t> </a:t>
            </a:r>
            <a:r>
              <a:rPr sz="748" i="1" dirty="0">
                <a:latin typeface="Georgia"/>
                <a:cs typeface="Georgia"/>
              </a:rPr>
              <a:t>архитектура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62" name="object 15">
            <a:extLst>
              <a:ext uri="{FF2B5EF4-FFF2-40B4-BE49-F238E27FC236}">
                <a16:creationId xmlns:a16="http://schemas.microsoft.com/office/drawing/2014/main" id="{88275338-0B41-F06E-6150-5ACE2C063826}"/>
              </a:ext>
            </a:extLst>
          </p:cNvPr>
          <p:cNvSpPr/>
          <p:nvPr/>
        </p:nvSpPr>
        <p:spPr>
          <a:xfrm>
            <a:off x="3310849" y="2105413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4">
                <a:moveTo>
                  <a:pt x="62599" y="271853"/>
                </a:moveTo>
                <a:lnTo>
                  <a:pt x="30352" y="272541"/>
                </a:lnTo>
                <a:lnTo>
                  <a:pt x="38580" y="295493"/>
                </a:lnTo>
                <a:lnTo>
                  <a:pt x="53689" y="307086"/>
                </a:lnTo>
                <a:lnTo>
                  <a:pt x="70750" y="315440"/>
                </a:lnTo>
                <a:lnTo>
                  <a:pt x="84836" y="328675"/>
                </a:lnTo>
                <a:lnTo>
                  <a:pt x="97879" y="361322"/>
                </a:lnTo>
                <a:lnTo>
                  <a:pt x="115077" y="390779"/>
                </a:lnTo>
                <a:lnTo>
                  <a:pt x="133252" y="418615"/>
                </a:lnTo>
                <a:lnTo>
                  <a:pt x="149225" y="446405"/>
                </a:lnTo>
                <a:lnTo>
                  <a:pt x="184785" y="436245"/>
                </a:lnTo>
                <a:lnTo>
                  <a:pt x="188436" y="391348"/>
                </a:lnTo>
                <a:lnTo>
                  <a:pt x="188959" y="389382"/>
                </a:lnTo>
                <a:lnTo>
                  <a:pt x="148336" y="389382"/>
                </a:lnTo>
                <a:lnTo>
                  <a:pt x="144525" y="376174"/>
                </a:lnTo>
                <a:lnTo>
                  <a:pt x="165862" y="370077"/>
                </a:lnTo>
                <a:lnTo>
                  <a:pt x="194092" y="370077"/>
                </a:lnTo>
                <a:lnTo>
                  <a:pt x="195882" y="363347"/>
                </a:lnTo>
                <a:lnTo>
                  <a:pt x="163956" y="363347"/>
                </a:lnTo>
                <a:lnTo>
                  <a:pt x="160821" y="340487"/>
                </a:lnTo>
                <a:lnTo>
                  <a:pt x="118999" y="340487"/>
                </a:lnTo>
                <a:lnTo>
                  <a:pt x="104326" y="311957"/>
                </a:lnTo>
                <a:lnTo>
                  <a:pt x="86391" y="287035"/>
                </a:lnTo>
                <a:lnTo>
                  <a:pt x="62599" y="271853"/>
                </a:lnTo>
                <a:close/>
              </a:path>
              <a:path w="247014" h="446404">
                <a:moveTo>
                  <a:pt x="194092" y="370077"/>
                </a:moveTo>
                <a:lnTo>
                  <a:pt x="165862" y="370077"/>
                </a:lnTo>
                <a:lnTo>
                  <a:pt x="167766" y="376682"/>
                </a:lnTo>
                <a:lnTo>
                  <a:pt x="160654" y="378713"/>
                </a:lnTo>
                <a:lnTo>
                  <a:pt x="162560" y="385318"/>
                </a:lnTo>
                <a:lnTo>
                  <a:pt x="148336" y="389382"/>
                </a:lnTo>
                <a:lnTo>
                  <a:pt x="188959" y="389382"/>
                </a:lnTo>
                <a:lnTo>
                  <a:pt x="194092" y="370077"/>
                </a:lnTo>
                <a:close/>
              </a:path>
              <a:path w="247014" h="446404">
                <a:moveTo>
                  <a:pt x="241807" y="204977"/>
                </a:moveTo>
                <a:lnTo>
                  <a:pt x="208864" y="219643"/>
                </a:lnTo>
                <a:lnTo>
                  <a:pt x="193720" y="250189"/>
                </a:lnTo>
                <a:lnTo>
                  <a:pt x="187264" y="289239"/>
                </a:lnTo>
                <a:lnTo>
                  <a:pt x="180380" y="329417"/>
                </a:lnTo>
                <a:lnTo>
                  <a:pt x="163956" y="363347"/>
                </a:lnTo>
                <a:lnTo>
                  <a:pt x="195882" y="363347"/>
                </a:lnTo>
                <a:lnTo>
                  <a:pt x="199517" y="349678"/>
                </a:lnTo>
                <a:lnTo>
                  <a:pt x="211931" y="307603"/>
                </a:lnTo>
                <a:lnTo>
                  <a:pt x="219582" y="261493"/>
                </a:lnTo>
                <a:lnTo>
                  <a:pt x="229788" y="249751"/>
                </a:lnTo>
                <a:lnTo>
                  <a:pt x="240839" y="238426"/>
                </a:lnTo>
                <a:lnTo>
                  <a:pt x="246818" y="224506"/>
                </a:lnTo>
                <a:lnTo>
                  <a:pt x="241807" y="204977"/>
                </a:lnTo>
                <a:close/>
              </a:path>
              <a:path w="247014" h="446404">
                <a:moveTo>
                  <a:pt x="6350" y="0"/>
                </a:moveTo>
                <a:lnTo>
                  <a:pt x="0" y="19180"/>
                </a:lnTo>
                <a:lnTo>
                  <a:pt x="8889" y="36004"/>
                </a:lnTo>
                <a:lnTo>
                  <a:pt x="23494" y="52542"/>
                </a:lnTo>
                <a:lnTo>
                  <a:pt x="34289" y="70865"/>
                </a:lnTo>
                <a:lnTo>
                  <a:pt x="55504" y="109455"/>
                </a:lnTo>
                <a:lnTo>
                  <a:pt x="74680" y="151407"/>
                </a:lnTo>
                <a:lnTo>
                  <a:pt x="91217" y="196103"/>
                </a:lnTo>
                <a:lnTo>
                  <a:pt x="104516" y="242927"/>
                </a:lnTo>
                <a:lnTo>
                  <a:pt x="113976" y="291260"/>
                </a:lnTo>
                <a:lnTo>
                  <a:pt x="118999" y="340487"/>
                </a:lnTo>
                <a:lnTo>
                  <a:pt x="160821" y="340487"/>
                </a:lnTo>
                <a:lnTo>
                  <a:pt x="142823" y="255326"/>
                </a:lnTo>
                <a:lnTo>
                  <a:pt x="124586" y="201802"/>
                </a:lnTo>
                <a:lnTo>
                  <a:pt x="103853" y="150777"/>
                </a:lnTo>
                <a:lnTo>
                  <a:pt x="82582" y="103878"/>
                </a:lnTo>
                <a:lnTo>
                  <a:pt x="62737" y="62737"/>
                </a:lnTo>
                <a:lnTo>
                  <a:pt x="56713" y="40022"/>
                </a:lnTo>
                <a:lnTo>
                  <a:pt x="47688" y="16843"/>
                </a:lnTo>
                <a:lnTo>
                  <a:pt x="32091" y="926"/>
                </a:lnTo>
                <a:lnTo>
                  <a:pt x="6350" y="0"/>
                </a:lnTo>
                <a:close/>
              </a:path>
            </a:pathLst>
          </a:custGeom>
          <a:solidFill>
            <a:srgbClr val="A21F1F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3" name="object 16">
            <a:extLst>
              <a:ext uri="{FF2B5EF4-FFF2-40B4-BE49-F238E27FC236}">
                <a16:creationId xmlns:a16="http://schemas.microsoft.com/office/drawing/2014/main" id="{C94EDFBC-2142-FF57-1814-E1F5816372BE}"/>
              </a:ext>
            </a:extLst>
          </p:cNvPr>
          <p:cNvSpPr/>
          <p:nvPr/>
        </p:nvSpPr>
        <p:spPr>
          <a:xfrm>
            <a:off x="3310849" y="2105413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4">
                <a:moveTo>
                  <a:pt x="149225" y="446405"/>
                </a:moveTo>
                <a:lnTo>
                  <a:pt x="133252" y="418615"/>
                </a:lnTo>
                <a:lnTo>
                  <a:pt x="115077" y="390779"/>
                </a:lnTo>
                <a:lnTo>
                  <a:pt x="97879" y="361322"/>
                </a:lnTo>
                <a:lnTo>
                  <a:pt x="84836" y="328675"/>
                </a:lnTo>
                <a:lnTo>
                  <a:pt x="70750" y="315440"/>
                </a:lnTo>
                <a:lnTo>
                  <a:pt x="53689" y="307086"/>
                </a:lnTo>
                <a:lnTo>
                  <a:pt x="38580" y="295493"/>
                </a:lnTo>
                <a:lnTo>
                  <a:pt x="30352" y="272541"/>
                </a:lnTo>
                <a:lnTo>
                  <a:pt x="62599" y="271853"/>
                </a:lnTo>
                <a:lnTo>
                  <a:pt x="86391" y="287035"/>
                </a:lnTo>
                <a:lnTo>
                  <a:pt x="104326" y="311957"/>
                </a:lnTo>
                <a:lnTo>
                  <a:pt x="118999" y="340487"/>
                </a:lnTo>
                <a:lnTo>
                  <a:pt x="113976" y="291260"/>
                </a:lnTo>
                <a:lnTo>
                  <a:pt x="104516" y="242927"/>
                </a:lnTo>
                <a:lnTo>
                  <a:pt x="91217" y="196103"/>
                </a:lnTo>
                <a:lnTo>
                  <a:pt x="74680" y="151407"/>
                </a:lnTo>
                <a:lnTo>
                  <a:pt x="55504" y="109455"/>
                </a:lnTo>
                <a:lnTo>
                  <a:pt x="34289" y="70865"/>
                </a:lnTo>
                <a:lnTo>
                  <a:pt x="8889" y="36004"/>
                </a:lnTo>
                <a:lnTo>
                  <a:pt x="0" y="19180"/>
                </a:lnTo>
                <a:lnTo>
                  <a:pt x="6350" y="0"/>
                </a:lnTo>
                <a:lnTo>
                  <a:pt x="32091" y="926"/>
                </a:lnTo>
                <a:lnTo>
                  <a:pt x="47688" y="16843"/>
                </a:lnTo>
                <a:lnTo>
                  <a:pt x="56713" y="40022"/>
                </a:lnTo>
                <a:lnTo>
                  <a:pt x="62737" y="62737"/>
                </a:lnTo>
                <a:lnTo>
                  <a:pt x="82582" y="103878"/>
                </a:lnTo>
                <a:lnTo>
                  <a:pt x="103853" y="150777"/>
                </a:lnTo>
                <a:lnTo>
                  <a:pt x="124586" y="201802"/>
                </a:lnTo>
                <a:lnTo>
                  <a:pt x="142823" y="255326"/>
                </a:lnTo>
                <a:lnTo>
                  <a:pt x="156600" y="309717"/>
                </a:lnTo>
                <a:lnTo>
                  <a:pt x="163956" y="363347"/>
                </a:lnTo>
                <a:lnTo>
                  <a:pt x="180380" y="329417"/>
                </a:lnTo>
                <a:lnTo>
                  <a:pt x="187264" y="289239"/>
                </a:lnTo>
                <a:lnTo>
                  <a:pt x="193720" y="250189"/>
                </a:lnTo>
                <a:lnTo>
                  <a:pt x="208864" y="219643"/>
                </a:lnTo>
                <a:lnTo>
                  <a:pt x="241807" y="204977"/>
                </a:lnTo>
                <a:lnTo>
                  <a:pt x="246818" y="224506"/>
                </a:lnTo>
                <a:lnTo>
                  <a:pt x="240839" y="238426"/>
                </a:lnTo>
                <a:lnTo>
                  <a:pt x="229788" y="249751"/>
                </a:lnTo>
                <a:lnTo>
                  <a:pt x="219582" y="261493"/>
                </a:lnTo>
                <a:lnTo>
                  <a:pt x="211931" y="307603"/>
                </a:lnTo>
                <a:lnTo>
                  <a:pt x="199517" y="349678"/>
                </a:lnTo>
                <a:lnTo>
                  <a:pt x="188436" y="391348"/>
                </a:lnTo>
                <a:lnTo>
                  <a:pt x="184785" y="436245"/>
                </a:lnTo>
                <a:lnTo>
                  <a:pt x="178228" y="438118"/>
                </a:lnTo>
                <a:lnTo>
                  <a:pt x="169672" y="440563"/>
                </a:lnTo>
                <a:lnTo>
                  <a:pt x="159781" y="443388"/>
                </a:lnTo>
                <a:lnTo>
                  <a:pt x="149225" y="446405"/>
                </a:lnTo>
              </a:path>
            </a:pathLst>
          </a:custGeom>
          <a:ln w="9525">
            <a:solidFill>
              <a:srgbClr val="A21F1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4" name="object 17">
            <a:extLst>
              <a:ext uri="{FF2B5EF4-FFF2-40B4-BE49-F238E27FC236}">
                <a16:creationId xmlns:a16="http://schemas.microsoft.com/office/drawing/2014/main" id="{CCA65CEA-B96A-0CBB-960D-11889217437B}"/>
              </a:ext>
            </a:extLst>
          </p:cNvPr>
          <p:cNvSpPr/>
          <p:nvPr/>
        </p:nvSpPr>
        <p:spPr>
          <a:xfrm>
            <a:off x="3409141" y="2357103"/>
            <a:ext cx="15979" cy="13388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21336" y="0"/>
                </a:moveTo>
                <a:lnTo>
                  <a:pt x="14224" y="2032"/>
                </a:lnTo>
                <a:lnTo>
                  <a:pt x="7112" y="4063"/>
                </a:lnTo>
                <a:lnTo>
                  <a:pt x="0" y="6096"/>
                </a:lnTo>
                <a:lnTo>
                  <a:pt x="1904" y="12700"/>
                </a:lnTo>
                <a:lnTo>
                  <a:pt x="3810" y="19304"/>
                </a:lnTo>
                <a:lnTo>
                  <a:pt x="10922" y="17272"/>
                </a:lnTo>
                <a:lnTo>
                  <a:pt x="18034" y="15240"/>
                </a:lnTo>
                <a:lnTo>
                  <a:pt x="16128" y="8636"/>
                </a:lnTo>
                <a:lnTo>
                  <a:pt x="23240" y="6604"/>
                </a:lnTo>
                <a:lnTo>
                  <a:pt x="21336" y="0"/>
                </a:lnTo>
              </a:path>
            </a:pathLst>
          </a:custGeom>
          <a:ln w="9525">
            <a:solidFill>
              <a:srgbClr val="A21F1F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5" name="object 18">
            <a:extLst>
              <a:ext uri="{FF2B5EF4-FFF2-40B4-BE49-F238E27FC236}">
                <a16:creationId xmlns:a16="http://schemas.microsoft.com/office/drawing/2014/main" id="{03A564C5-3E04-53DE-BCD5-BCF5318FB00E}"/>
              </a:ext>
            </a:extLst>
          </p:cNvPr>
          <p:cNvSpPr/>
          <p:nvPr/>
        </p:nvSpPr>
        <p:spPr>
          <a:xfrm>
            <a:off x="2854281" y="2443286"/>
            <a:ext cx="1310103" cy="5721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6" name="object 19">
            <a:extLst>
              <a:ext uri="{FF2B5EF4-FFF2-40B4-BE49-F238E27FC236}">
                <a16:creationId xmlns:a16="http://schemas.microsoft.com/office/drawing/2014/main" id="{9569B2C4-CD31-E92B-8C50-D8645A458834}"/>
              </a:ext>
            </a:extLst>
          </p:cNvPr>
          <p:cNvSpPr/>
          <p:nvPr/>
        </p:nvSpPr>
        <p:spPr>
          <a:xfrm>
            <a:off x="2872939" y="2638186"/>
            <a:ext cx="1294555" cy="25390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7" name="object 20">
            <a:extLst>
              <a:ext uri="{FF2B5EF4-FFF2-40B4-BE49-F238E27FC236}">
                <a16:creationId xmlns:a16="http://schemas.microsoft.com/office/drawing/2014/main" id="{BED316EB-B04D-A276-22BA-12DC6554543F}"/>
              </a:ext>
            </a:extLst>
          </p:cNvPr>
          <p:cNvSpPr/>
          <p:nvPr/>
        </p:nvSpPr>
        <p:spPr>
          <a:xfrm>
            <a:off x="2824224" y="2452938"/>
            <a:ext cx="1339642" cy="5484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68" name="object 21">
            <a:extLst>
              <a:ext uri="{FF2B5EF4-FFF2-40B4-BE49-F238E27FC236}">
                <a16:creationId xmlns:a16="http://schemas.microsoft.com/office/drawing/2014/main" id="{31258B28-196D-5A24-9411-4142229B8AA6}"/>
              </a:ext>
            </a:extLst>
          </p:cNvPr>
          <p:cNvSpPr txBox="1"/>
          <p:nvPr/>
        </p:nvSpPr>
        <p:spPr>
          <a:xfrm>
            <a:off x="2950328" y="2670343"/>
            <a:ext cx="1143144" cy="124254"/>
          </a:xfrm>
          <a:prstGeom prst="rect">
            <a:avLst/>
          </a:prstGeom>
        </p:spPr>
        <p:txBody>
          <a:bodyPr vert="horz" wrap="square" lIns="0" tIns="9069" rIns="0" bIns="0" rtlCol="0">
            <a:spAutoFit/>
          </a:bodyPr>
          <a:lstStyle/>
          <a:p>
            <a:pPr marL="8637">
              <a:spcBef>
                <a:spcPts val="71"/>
              </a:spcBef>
            </a:pPr>
            <a:r>
              <a:rPr sz="748" i="1" spc="-3" dirty="0">
                <a:latin typeface="Georgia"/>
                <a:cs typeface="Georgia"/>
              </a:rPr>
              <a:t>Программирование</a:t>
            </a:r>
            <a:r>
              <a:rPr sz="748" i="1" spc="-31" dirty="0">
                <a:latin typeface="Georgia"/>
                <a:cs typeface="Georgia"/>
              </a:rPr>
              <a:t> </a:t>
            </a:r>
            <a:r>
              <a:rPr sz="748" i="1" spc="-3" dirty="0">
                <a:latin typeface="Georgia"/>
                <a:cs typeface="Georgia"/>
              </a:rPr>
              <a:t>кода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69" name="object 22">
            <a:extLst>
              <a:ext uri="{FF2B5EF4-FFF2-40B4-BE49-F238E27FC236}">
                <a16:creationId xmlns:a16="http://schemas.microsoft.com/office/drawing/2014/main" id="{F7C083C0-8C7C-6649-FB2B-89FD93DBF624}"/>
              </a:ext>
            </a:extLst>
          </p:cNvPr>
          <p:cNvSpPr/>
          <p:nvPr/>
        </p:nvSpPr>
        <p:spPr>
          <a:xfrm>
            <a:off x="4245106" y="2756577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4">
                <a:moveTo>
                  <a:pt x="62652" y="271833"/>
                </a:moveTo>
                <a:lnTo>
                  <a:pt x="30408" y="272542"/>
                </a:lnTo>
                <a:lnTo>
                  <a:pt x="38617" y="295493"/>
                </a:lnTo>
                <a:lnTo>
                  <a:pt x="53697" y="307086"/>
                </a:lnTo>
                <a:lnTo>
                  <a:pt x="70752" y="315440"/>
                </a:lnTo>
                <a:lnTo>
                  <a:pt x="84891" y="328675"/>
                </a:lnTo>
                <a:lnTo>
                  <a:pt x="97916" y="361322"/>
                </a:lnTo>
                <a:lnTo>
                  <a:pt x="115085" y="390779"/>
                </a:lnTo>
                <a:lnTo>
                  <a:pt x="133254" y="418615"/>
                </a:lnTo>
                <a:lnTo>
                  <a:pt x="149280" y="446405"/>
                </a:lnTo>
                <a:lnTo>
                  <a:pt x="184840" y="436245"/>
                </a:lnTo>
                <a:lnTo>
                  <a:pt x="188471" y="391348"/>
                </a:lnTo>
                <a:lnTo>
                  <a:pt x="188992" y="389382"/>
                </a:lnTo>
                <a:lnTo>
                  <a:pt x="148391" y="389382"/>
                </a:lnTo>
                <a:lnTo>
                  <a:pt x="146486" y="382778"/>
                </a:lnTo>
                <a:lnTo>
                  <a:pt x="144581" y="376047"/>
                </a:lnTo>
                <a:lnTo>
                  <a:pt x="165917" y="369951"/>
                </a:lnTo>
                <a:lnTo>
                  <a:pt x="194139" y="369951"/>
                </a:lnTo>
                <a:lnTo>
                  <a:pt x="195888" y="363347"/>
                </a:lnTo>
                <a:lnTo>
                  <a:pt x="164012" y="363347"/>
                </a:lnTo>
                <a:lnTo>
                  <a:pt x="160836" y="340360"/>
                </a:lnTo>
                <a:lnTo>
                  <a:pt x="118927" y="340360"/>
                </a:lnTo>
                <a:lnTo>
                  <a:pt x="104328" y="311850"/>
                </a:lnTo>
                <a:lnTo>
                  <a:pt x="86431" y="286972"/>
                </a:lnTo>
                <a:lnTo>
                  <a:pt x="62652" y="271833"/>
                </a:lnTo>
                <a:close/>
              </a:path>
              <a:path w="247014" h="446404">
                <a:moveTo>
                  <a:pt x="194139" y="369951"/>
                </a:moveTo>
                <a:lnTo>
                  <a:pt x="165917" y="369951"/>
                </a:lnTo>
                <a:lnTo>
                  <a:pt x="167822" y="376682"/>
                </a:lnTo>
                <a:lnTo>
                  <a:pt x="160710" y="378714"/>
                </a:lnTo>
                <a:lnTo>
                  <a:pt x="162615" y="385318"/>
                </a:lnTo>
                <a:lnTo>
                  <a:pt x="148391" y="389382"/>
                </a:lnTo>
                <a:lnTo>
                  <a:pt x="188992" y="389382"/>
                </a:lnTo>
                <a:lnTo>
                  <a:pt x="194139" y="369951"/>
                </a:lnTo>
                <a:close/>
              </a:path>
              <a:path w="247014" h="446404">
                <a:moveTo>
                  <a:pt x="241863" y="204978"/>
                </a:moveTo>
                <a:lnTo>
                  <a:pt x="208870" y="219631"/>
                </a:lnTo>
                <a:lnTo>
                  <a:pt x="193721" y="250153"/>
                </a:lnTo>
                <a:lnTo>
                  <a:pt x="187283" y="289185"/>
                </a:lnTo>
                <a:lnTo>
                  <a:pt x="180424" y="329368"/>
                </a:lnTo>
                <a:lnTo>
                  <a:pt x="164012" y="363347"/>
                </a:lnTo>
                <a:lnTo>
                  <a:pt x="195888" y="363347"/>
                </a:lnTo>
                <a:lnTo>
                  <a:pt x="199509" y="349678"/>
                </a:lnTo>
                <a:lnTo>
                  <a:pt x="211879" y="307603"/>
                </a:lnTo>
                <a:lnTo>
                  <a:pt x="219511" y="261493"/>
                </a:lnTo>
                <a:lnTo>
                  <a:pt x="229737" y="249751"/>
                </a:lnTo>
                <a:lnTo>
                  <a:pt x="240831" y="238426"/>
                </a:lnTo>
                <a:lnTo>
                  <a:pt x="246854" y="224506"/>
                </a:lnTo>
                <a:lnTo>
                  <a:pt x="241863" y="204978"/>
                </a:lnTo>
                <a:close/>
              </a:path>
              <a:path w="247014" h="446404">
                <a:moveTo>
                  <a:pt x="6278" y="0"/>
                </a:moveTo>
                <a:lnTo>
                  <a:pt x="0" y="19127"/>
                </a:lnTo>
                <a:lnTo>
                  <a:pt x="8913" y="35956"/>
                </a:lnTo>
                <a:lnTo>
                  <a:pt x="23494" y="52524"/>
                </a:lnTo>
                <a:lnTo>
                  <a:pt x="34218" y="70866"/>
                </a:lnTo>
                <a:lnTo>
                  <a:pt x="55442" y="109455"/>
                </a:lnTo>
                <a:lnTo>
                  <a:pt x="74637" y="151402"/>
                </a:lnTo>
                <a:lnTo>
                  <a:pt x="91193" y="196088"/>
                </a:lnTo>
                <a:lnTo>
                  <a:pt x="104501" y="242889"/>
                </a:lnTo>
                <a:lnTo>
                  <a:pt x="113949" y="291187"/>
                </a:lnTo>
                <a:lnTo>
                  <a:pt x="118927" y="340360"/>
                </a:lnTo>
                <a:lnTo>
                  <a:pt x="160836" y="340360"/>
                </a:lnTo>
                <a:lnTo>
                  <a:pt x="142789" y="255326"/>
                </a:lnTo>
                <a:lnTo>
                  <a:pt x="124531" y="201802"/>
                </a:lnTo>
                <a:lnTo>
                  <a:pt x="103786" y="150777"/>
                </a:lnTo>
                <a:lnTo>
                  <a:pt x="82512" y="103878"/>
                </a:lnTo>
                <a:lnTo>
                  <a:pt x="62666" y="62737"/>
                </a:lnTo>
                <a:lnTo>
                  <a:pt x="56695" y="40022"/>
                </a:lnTo>
                <a:lnTo>
                  <a:pt x="47664" y="16843"/>
                </a:lnTo>
                <a:lnTo>
                  <a:pt x="32037" y="926"/>
                </a:lnTo>
                <a:lnTo>
                  <a:pt x="6278" y="0"/>
                </a:lnTo>
                <a:close/>
              </a:path>
            </a:pathLst>
          </a:custGeom>
          <a:solidFill>
            <a:srgbClr val="FFD1A8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0" name="object 23">
            <a:extLst>
              <a:ext uri="{FF2B5EF4-FFF2-40B4-BE49-F238E27FC236}">
                <a16:creationId xmlns:a16="http://schemas.microsoft.com/office/drawing/2014/main" id="{E6E6CDB1-B4CC-4D9B-A182-49C46F7D48EB}"/>
              </a:ext>
            </a:extLst>
          </p:cNvPr>
          <p:cNvSpPr/>
          <p:nvPr/>
        </p:nvSpPr>
        <p:spPr>
          <a:xfrm>
            <a:off x="4245106" y="2756577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4" h="446404">
                <a:moveTo>
                  <a:pt x="149280" y="446405"/>
                </a:moveTo>
                <a:lnTo>
                  <a:pt x="133254" y="418615"/>
                </a:lnTo>
                <a:lnTo>
                  <a:pt x="115085" y="390779"/>
                </a:lnTo>
                <a:lnTo>
                  <a:pt x="97916" y="361322"/>
                </a:lnTo>
                <a:lnTo>
                  <a:pt x="84891" y="328675"/>
                </a:lnTo>
                <a:lnTo>
                  <a:pt x="70752" y="315440"/>
                </a:lnTo>
                <a:lnTo>
                  <a:pt x="53697" y="307086"/>
                </a:lnTo>
                <a:lnTo>
                  <a:pt x="38617" y="295493"/>
                </a:lnTo>
                <a:lnTo>
                  <a:pt x="30408" y="272542"/>
                </a:lnTo>
                <a:lnTo>
                  <a:pt x="62652" y="271833"/>
                </a:lnTo>
                <a:lnTo>
                  <a:pt x="86431" y="286972"/>
                </a:lnTo>
                <a:lnTo>
                  <a:pt x="104328" y="311850"/>
                </a:lnTo>
                <a:lnTo>
                  <a:pt x="118927" y="340360"/>
                </a:lnTo>
                <a:lnTo>
                  <a:pt x="113949" y="291187"/>
                </a:lnTo>
                <a:lnTo>
                  <a:pt x="104501" y="242889"/>
                </a:lnTo>
                <a:lnTo>
                  <a:pt x="91193" y="196088"/>
                </a:lnTo>
                <a:lnTo>
                  <a:pt x="74637" y="151402"/>
                </a:lnTo>
                <a:lnTo>
                  <a:pt x="55442" y="109455"/>
                </a:lnTo>
                <a:lnTo>
                  <a:pt x="34218" y="70866"/>
                </a:lnTo>
                <a:lnTo>
                  <a:pt x="8913" y="35956"/>
                </a:lnTo>
                <a:lnTo>
                  <a:pt x="0" y="19127"/>
                </a:lnTo>
                <a:lnTo>
                  <a:pt x="6278" y="0"/>
                </a:lnTo>
                <a:lnTo>
                  <a:pt x="32037" y="926"/>
                </a:lnTo>
                <a:lnTo>
                  <a:pt x="47664" y="16843"/>
                </a:lnTo>
                <a:lnTo>
                  <a:pt x="56695" y="40022"/>
                </a:lnTo>
                <a:lnTo>
                  <a:pt x="62666" y="62737"/>
                </a:lnTo>
                <a:lnTo>
                  <a:pt x="82512" y="103878"/>
                </a:lnTo>
                <a:lnTo>
                  <a:pt x="103786" y="150777"/>
                </a:lnTo>
                <a:lnTo>
                  <a:pt x="124531" y="201802"/>
                </a:lnTo>
                <a:lnTo>
                  <a:pt x="142789" y="255326"/>
                </a:lnTo>
                <a:lnTo>
                  <a:pt x="156602" y="309717"/>
                </a:lnTo>
                <a:lnTo>
                  <a:pt x="164012" y="363347"/>
                </a:lnTo>
                <a:lnTo>
                  <a:pt x="180424" y="329368"/>
                </a:lnTo>
                <a:lnTo>
                  <a:pt x="187283" y="289185"/>
                </a:lnTo>
                <a:lnTo>
                  <a:pt x="193721" y="250153"/>
                </a:lnTo>
                <a:lnTo>
                  <a:pt x="208870" y="219631"/>
                </a:lnTo>
                <a:lnTo>
                  <a:pt x="241863" y="204978"/>
                </a:lnTo>
                <a:lnTo>
                  <a:pt x="246854" y="224506"/>
                </a:lnTo>
                <a:lnTo>
                  <a:pt x="240831" y="238426"/>
                </a:lnTo>
                <a:lnTo>
                  <a:pt x="229737" y="249751"/>
                </a:lnTo>
                <a:lnTo>
                  <a:pt x="219511" y="261493"/>
                </a:lnTo>
                <a:lnTo>
                  <a:pt x="211879" y="307603"/>
                </a:lnTo>
                <a:lnTo>
                  <a:pt x="199509" y="349678"/>
                </a:lnTo>
                <a:lnTo>
                  <a:pt x="188471" y="391348"/>
                </a:lnTo>
                <a:lnTo>
                  <a:pt x="184840" y="436245"/>
                </a:lnTo>
                <a:lnTo>
                  <a:pt x="178284" y="438118"/>
                </a:lnTo>
                <a:lnTo>
                  <a:pt x="169727" y="440563"/>
                </a:lnTo>
                <a:lnTo>
                  <a:pt x="159837" y="443388"/>
                </a:lnTo>
                <a:lnTo>
                  <a:pt x="149280" y="446405"/>
                </a:lnTo>
                <a:close/>
              </a:path>
            </a:pathLst>
          </a:custGeom>
          <a:ln w="9525">
            <a:solidFill>
              <a:srgbClr val="FFD1A8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1" name="object 24">
            <a:extLst>
              <a:ext uri="{FF2B5EF4-FFF2-40B4-BE49-F238E27FC236}">
                <a16:creationId xmlns:a16="http://schemas.microsoft.com/office/drawing/2014/main" id="{FC8B9255-FDAE-19F1-7756-47DAB8747B95}"/>
              </a:ext>
            </a:extLst>
          </p:cNvPr>
          <p:cNvSpPr/>
          <p:nvPr/>
        </p:nvSpPr>
        <p:spPr>
          <a:xfrm>
            <a:off x="4343436" y="3008181"/>
            <a:ext cx="15979" cy="13388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21335" y="0"/>
                </a:moveTo>
                <a:lnTo>
                  <a:pt x="14223" y="2031"/>
                </a:lnTo>
                <a:lnTo>
                  <a:pt x="7111" y="4063"/>
                </a:lnTo>
                <a:lnTo>
                  <a:pt x="0" y="6095"/>
                </a:lnTo>
                <a:lnTo>
                  <a:pt x="1904" y="12826"/>
                </a:lnTo>
                <a:lnTo>
                  <a:pt x="3809" y="19430"/>
                </a:lnTo>
                <a:lnTo>
                  <a:pt x="10921" y="17398"/>
                </a:lnTo>
                <a:lnTo>
                  <a:pt x="18033" y="15366"/>
                </a:lnTo>
                <a:lnTo>
                  <a:pt x="16128" y="8762"/>
                </a:lnTo>
                <a:lnTo>
                  <a:pt x="23240" y="6730"/>
                </a:lnTo>
                <a:lnTo>
                  <a:pt x="21335" y="0"/>
                </a:lnTo>
                <a:close/>
              </a:path>
            </a:pathLst>
          </a:custGeom>
          <a:ln w="9525">
            <a:solidFill>
              <a:srgbClr val="FFD1A8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2" name="object 25">
            <a:extLst>
              <a:ext uri="{FF2B5EF4-FFF2-40B4-BE49-F238E27FC236}">
                <a16:creationId xmlns:a16="http://schemas.microsoft.com/office/drawing/2014/main" id="{9D03F0AC-A77D-1A44-9D56-E9C2DB9BC334}"/>
              </a:ext>
            </a:extLst>
          </p:cNvPr>
          <p:cNvSpPr/>
          <p:nvPr/>
        </p:nvSpPr>
        <p:spPr>
          <a:xfrm>
            <a:off x="3918740" y="3094191"/>
            <a:ext cx="1182616" cy="572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3" name="object 26">
            <a:extLst>
              <a:ext uri="{FF2B5EF4-FFF2-40B4-BE49-F238E27FC236}">
                <a16:creationId xmlns:a16="http://schemas.microsoft.com/office/drawing/2014/main" id="{26DB3DD5-99AE-B6C8-9D1E-5DB68575A2E9}"/>
              </a:ext>
            </a:extLst>
          </p:cNvPr>
          <p:cNvSpPr/>
          <p:nvPr/>
        </p:nvSpPr>
        <p:spPr>
          <a:xfrm>
            <a:off x="3937396" y="3232050"/>
            <a:ext cx="1185726" cy="36899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4" name="object 27">
            <a:extLst>
              <a:ext uri="{FF2B5EF4-FFF2-40B4-BE49-F238E27FC236}">
                <a16:creationId xmlns:a16="http://schemas.microsoft.com/office/drawing/2014/main" id="{F9C785A2-2E3A-61DF-5868-F9DA2F296215}"/>
              </a:ext>
            </a:extLst>
          </p:cNvPr>
          <p:cNvSpPr/>
          <p:nvPr/>
        </p:nvSpPr>
        <p:spPr>
          <a:xfrm>
            <a:off x="3893865" y="3103856"/>
            <a:ext cx="1204469" cy="549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5" name="object 28">
            <a:extLst>
              <a:ext uri="{FF2B5EF4-FFF2-40B4-BE49-F238E27FC236}">
                <a16:creationId xmlns:a16="http://schemas.microsoft.com/office/drawing/2014/main" id="{ECD00C2D-8005-54CB-144A-E4398AA36052}"/>
              </a:ext>
            </a:extLst>
          </p:cNvPr>
          <p:cNvSpPr txBox="1"/>
          <p:nvPr/>
        </p:nvSpPr>
        <p:spPr>
          <a:xfrm>
            <a:off x="4015824" y="3264881"/>
            <a:ext cx="1010994" cy="238913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167995" marR="3455" indent="-159789">
              <a:spcBef>
                <a:spcPts val="68"/>
              </a:spcBef>
            </a:pPr>
            <a:r>
              <a:rPr sz="748" i="1" spc="-3" dirty="0">
                <a:latin typeface="Georgia"/>
                <a:cs typeface="Georgia"/>
              </a:rPr>
              <a:t>Контроль качества</a:t>
            </a:r>
            <a:r>
              <a:rPr sz="748" i="1" spc="-65" dirty="0">
                <a:latin typeface="Georgia"/>
                <a:cs typeface="Georgia"/>
              </a:rPr>
              <a:t> </a:t>
            </a:r>
            <a:r>
              <a:rPr sz="748" i="1" dirty="0">
                <a:latin typeface="Georgia"/>
                <a:cs typeface="Georgia"/>
              </a:rPr>
              <a:t>и  </a:t>
            </a:r>
            <a:r>
              <a:rPr sz="748" i="1" spc="-3" dirty="0">
                <a:latin typeface="Georgia"/>
                <a:cs typeface="Georgia"/>
              </a:rPr>
              <a:t>тестирование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76" name="object 29">
            <a:extLst>
              <a:ext uri="{FF2B5EF4-FFF2-40B4-BE49-F238E27FC236}">
                <a16:creationId xmlns:a16="http://schemas.microsoft.com/office/drawing/2014/main" id="{C0DDFD26-C07F-3671-28BA-1AE32A5E8965}"/>
              </a:ext>
            </a:extLst>
          </p:cNvPr>
          <p:cNvSpPr/>
          <p:nvPr/>
        </p:nvSpPr>
        <p:spPr>
          <a:xfrm>
            <a:off x="5224561" y="3354450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5" h="446404">
                <a:moveTo>
                  <a:pt x="62563" y="271833"/>
                </a:moveTo>
                <a:lnTo>
                  <a:pt x="30299" y="272541"/>
                </a:lnTo>
                <a:lnTo>
                  <a:pt x="38580" y="295493"/>
                </a:lnTo>
                <a:lnTo>
                  <a:pt x="53683" y="307085"/>
                </a:lnTo>
                <a:lnTo>
                  <a:pt x="70715" y="315440"/>
                </a:lnTo>
                <a:lnTo>
                  <a:pt x="84782" y="328675"/>
                </a:lnTo>
                <a:lnTo>
                  <a:pt x="97881" y="361322"/>
                </a:lnTo>
                <a:lnTo>
                  <a:pt x="115087" y="390778"/>
                </a:lnTo>
                <a:lnTo>
                  <a:pt x="133270" y="418615"/>
                </a:lnTo>
                <a:lnTo>
                  <a:pt x="149298" y="446405"/>
                </a:lnTo>
                <a:lnTo>
                  <a:pt x="184858" y="436244"/>
                </a:lnTo>
                <a:lnTo>
                  <a:pt x="188436" y="391277"/>
                </a:lnTo>
                <a:lnTo>
                  <a:pt x="188971" y="389255"/>
                </a:lnTo>
                <a:lnTo>
                  <a:pt x="148282" y="389255"/>
                </a:lnTo>
                <a:lnTo>
                  <a:pt x="144472" y="376046"/>
                </a:lnTo>
                <a:lnTo>
                  <a:pt x="165935" y="369950"/>
                </a:lnTo>
                <a:lnTo>
                  <a:pt x="194084" y="369950"/>
                </a:lnTo>
                <a:lnTo>
                  <a:pt x="195833" y="363346"/>
                </a:lnTo>
                <a:lnTo>
                  <a:pt x="164030" y="363346"/>
                </a:lnTo>
                <a:lnTo>
                  <a:pt x="160857" y="340359"/>
                </a:lnTo>
                <a:lnTo>
                  <a:pt x="118945" y="340359"/>
                </a:lnTo>
                <a:lnTo>
                  <a:pt x="104326" y="311850"/>
                </a:lnTo>
                <a:lnTo>
                  <a:pt x="86385" y="286972"/>
                </a:lnTo>
                <a:lnTo>
                  <a:pt x="62563" y="271833"/>
                </a:lnTo>
                <a:close/>
              </a:path>
              <a:path w="247015" h="446404">
                <a:moveTo>
                  <a:pt x="194084" y="369950"/>
                </a:moveTo>
                <a:lnTo>
                  <a:pt x="165935" y="369950"/>
                </a:lnTo>
                <a:lnTo>
                  <a:pt x="167713" y="376555"/>
                </a:lnTo>
                <a:lnTo>
                  <a:pt x="160601" y="378587"/>
                </a:lnTo>
                <a:lnTo>
                  <a:pt x="162506" y="385190"/>
                </a:lnTo>
                <a:lnTo>
                  <a:pt x="148282" y="389255"/>
                </a:lnTo>
                <a:lnTo>
                  <a:pt x="188971" y="389255"/>
                </a:lnTo>
                <a:lnTo>
                  <a:pt x="194084" y="369950"/>
                </a:lnTo>
                <a:close/>
              </a:path>
              <a:path w="247015" h="446404">
                <a:moveTo>
                  <a:pt x="241881" y="204977"/>
                </a:moveTo>
                <a:lnTo>
                  <a:pt x="208876" y="219582"/>
                </a:lnTo>
                <a:lnTo>
                  <a:pt x="193702" y="250098"/>
                </a:lnTo>
                <a:lnTo>
                  <a:pt x="187246" y="289148"/>
                </a:lnTo>
                <a:lnTo>
                  <a:pt x="180393" y="329356"/>
                </a:lnTo>
                <a:lnTo>
                  <a:pt x="164030" y="363346"/>
                </a:lnTo>
                <a:lnTo>
                  <a:pt x="195833" y="363346"/>
                </a:lnTo>
                <a:lnTo>
                  <a:pt x="199479" y="349583"/>
                </a:lnTo>
                <a:lnTo>
                  <a:pt x="211879" y="307532"/>
                </a:lnTo>
                <a:lnTo>
                  <a:pt x="219529" y="261493"/>
                </a:lnTo>
                <a:lnTo>
                  <a:pt x="229737" y="249733"/>
                </a:lnTo>
                <a:lnTo>
                  <a:pt x="240801" y="238378"/>
                </a:lnTo>
                <a:lnTo>
                  <a:pt x="246818" y="224452"/>
                </a:lnTo>
                <a:lnTo>
                  <a:pt x="241881" y="204977"/>
                </a:lnTo>
                <a:close/>
              </a:path>
              <a:path w="247015" h="446404">
                <a:moveTo>
                  <a:pt x="6296" y="0"/>
                </a:moveTo>
                <a:lnTo>
                  <a:pt x="0" y="19125"/>
                </a:lnTo>
                <a:lnTo>
                  <a:pt x="8884" y="35941"/>
                </a:lnTo>
                <a:lnTo>
                  <a:pt x="23459" y="52470"/>
                </a:lnTo>
                <a:lnTo>
                  <a:pt x="34236" y="70738"/>
                </a:lnTo>
                <a:lnTo>
                  <a:pt x="55451" y="109337"/>
                </a:lnTo>
                <a:lnTo>
                  <a:pt x="74627" y="151308"/>
                </a:lnTo>
                <a:lnTo>
                  <a:pt x="91164" y="196024"/>
                </a:lnTo>
                <a:lnTo>
                  <a:pt x="104462" y="242856"/>
                </a:lnTo>
                <a:lnTo>
                  <a:pt x="113923" y="291178"/>
                </a:lnTo>
                <a:lnTo>
                  <a:pt x="118945" y="340359"/>
                </a:lnTo>
                <a:lnTo>
                  <a:pt x="160857" y="340359"/>
                </a:lnTo>
                <a:lnTo>
                  <a:pt x="142807" y="255237"/>
                </a:lnTo>
                <a:lnTo>
                  <a:pt x="124549" y="201691"/>
                </a:lnTo>
                <a:lnTo>
                  <a:pt x="103804" y="150654"/>
                </a:lnTo>
                <a:lnTo>
                  <a:pt x="82529" y="103752"/>
                </a:lnTo>
                <a:lnTo>
                  <a:pt x="62684" y="62611"/>
                </a:lnTo>
                <a:lnTo>
                  <a:pt x="56659" y="39951"/>
                </a:lnTo>
                <a:lnTo>
                  <a:pt x="47634" y="16779"/>
                </a:lnTo>
                <a:lnTo>
                  <a:pt x="32037" y="871"/>
                </a:lnTo>
                <a:lnTo>
                  <a:pt x="6296" y="0"/>
                </a:lnTo>
                <a:close/>
              </a:path>
            </a:pathLst>
          </a:custGeom>
          <a:solidFill>
            <a:srgbClr val="FFB6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7" name="object 30">
            <a:extLst>
              <a:ext uri="{FF2B5EF4-FFF2-40B4-BE49-F238E27FC236}">
                <a16:creationId xmlns:a16="http://schemas.microsoft.com/office/drawing/2014/main" id="{E98B41B5-C8C0-6AE0-3550-225FD81FC7C6}"/>
              </a:ext>
            </a:extLst>
          </p:cNvPr>
          <p:cNvSpPr/>
          <p:nvPr/>
        </p:nvSpPr>
        <p:spPr>
          <a:xfrm>
            <a:off x="5224561" y="3354450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5" h="446404">
                <a:moveTo>
                  <a:pt x="149298" y="446405"/>
                </a:moveTo>
                <a:lnTo>
                  <a:pt x="133270" y="418615"/>
                </a:lnTo>
                <a:lnTo>
                  <a:pt x="115087" y="390778"/>
                </a:lnTo>
                <a:lnTo>
                  <a:pt x="97881" y="361322"/>
                </a:lnTo>
                <a:lnTo>
                  <a:pt x="84782" y="328675"/>
                </a:lnTo>
                <a:lnTo>
                  <a:pt x="70715" y="315440"/>
                </a:lnTo>
                <a:lnTo>
                  <a:pt x="53683" y="307085"/>
                </a:lnTo>
                <a:lnTo>
                  <a:pt x="38580" y="295493"/>
                </a:lnTo>
                <a:lnTo>
                  <a:pt x="30299" y="272541"/>
                </a:lnTo>
                <a:lnTo>
                  <a:pt x="62563" y="271833"/>
                </a:lnTo>
                <a:lnTo>
                  <a:pt x="86385" y="286972"/>
                </a:lnTo>
                <a:lnTo>
                  <a:pt x="104326" y="311850"/>
                </a:lnTo>
                <a:lnTo>
                  <a:pt x="118945" y="340359"/>
                </a:lnTo>
                <a:lnTo>
                  <a:pt x="113923" y="291178"/>
                </a:lnTo>
                <a:lnTo>
                  <a:pt x="104462" y="242856"/>
                </a:lnTo>
                <a:lnTo>
                  <a:pt x="91164" y="196024"/>
                </a:lnTo>
                <a:lnTo>
                  <a:pt x="74627" y="151308"/>
                </a:lnTo>
                <a:lnTo>
                  <a:pt x="55451" y="109337"/>
                </a:lnTo>
                <a:lnTo>
                  <a:pt x="34236" y="70738"/>
                </a:lnTo>
                <a:lnTo>
                  <a:pt x="8884" y="35941"/>
                </a:lnTo>
                <a:lnTo>
                  <a:pt x="0" y="19125"/>
                </a:lnTo>
                <a:lnTo>
                  <a:pt x="6296" y="0"/>
                </a:lnTo>
                <a:lnTo>
                  <a:pt x="32037" y="871"/>
                </a:lnTo>
                <a:lnTo>
                  <a:pt x="47634" y="16779"/>
                </a:lnTo>
                <a:lnTo>
                  <a:pt x="56659" y="39951"/>
                </a:lnTo>
                <a:lnTo>
                  <a:pt x="62684" y="62611"/>
                </a:lnTo>
                <a:lnTo>
                  <a:pt x="82529" y="103752"/>
                </a:lnTo>
                <a:lnTo>
                  <a:pt x="103804" y="150654"/>
                </a:lnTo>
                <a:lnTo>
                  <a:pt x="124549" y="201691"/>
                </a:lnTo>
                <a:lnTo>
                  <a:pt x="142807" y="255237"/>
                </a:lnTo>
                <a:lnTo>
                  <a:pt x="156620" y="309664"/>
                </a:lnTo>
                <a:lnTo>
                  <a:pt x="164030" y="363346"/>
                </a:lnTo>
                <a:lnTo>
                  <a:pt x="180393" y="329356"/>
                </a:lnTo>
                <a:lnTo>
                  <a:pt x="187246" y="289148"/>
                </a:lnTo>
                <a:lnTo>
                  <a:pt x="193702" y="250098"/>
                </a:lnTo>
                <a:lnTo>
                  <a:pt x="208876" y="219582"/>
                </a:lnTo>
                <a:lnTo>
                  <a:pt x="241881" y="204977"/>
                </a:lnTo>
                <a:lnTo>
                  <a:pt x="246818" y="224452"/>
                </a:lnTo>
                <a:lnTo>
                  <a:pt x="240801" y="238378"/>
                </a:lnTo>
                <a:lnTo>
                  <a:pt x="229737" y="249733"/>
                </a:lnTo>
                <a:lnTo>
                  <a:pt x="219529" y="261493"/>
                </a:lnTo>
                <a:lnTo>
                  <a:pt x="211879" y="307532"/>
                </a:lnTo>
                <a:lnTo>
                  <a:pt x="199479" y="349583"/>
                </a:lnTo>
                <a:lnTo>
                  <a:pt x="188436" y="391277"/>
                </a:lnTo>
                <a:lnTo>
                  <a:pt x="184858" y="436244"/>
                </a:lnTo>
                <a:lnTo>
                  <a:pt x="178302" y="438118"/>
                </a:lnTo>
                <a:lnTo>
                  <a:pt x="169745" y="440563"/>
                </a:lnTo>
                <a:lnTo>
                  <a:pt x="159855" y="443388"/>
                </a:lnTo>
                <a:lnTo>
                  <a:pt x="149298" y="446405"/>
                </a:lnTo>
                <a:close/>
              </a:path>
            </a:pathLst>
          </a:custGeom>
          <a:ln w="9525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8" name="object 31">
            <a:extLst>
              <a:ext uri="{FF2B5EF4-FFF2-40B4-BE49-F238E27FC236}">
                <a16:creationId xmlns:a16="http://schemas.microsoft.com/office/drawing/2014/main" id="{7065FEB8-28F3-6AF3-DF1D-BFCFF20C0ADF}"/>
              </a:ext>
            </a:extLst>
          </p:cNvPr>
          <p:cNvSpPr/>
          <p:nvPr/>
        </p:nvSpPr>
        <p:spPr>
          <a:xfrm>
            <a:off x="5322816" y="3606054"/>
            <a:ext cx="15979" cy="13388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21462" y="0"/>
                </a:moveTo>
                <a:lnTo>
                  <a:pt x="14350" y="2031"/>
                </a:lnTo>
                <a:lnTo>
                  <a:pt x="7238" y="4063"/>
                </a:lnTo>
                <a:lnTo>
                  <a:pt x="0" y="6095"/>
                </a:lnTo>
                <a:lnTo>
                  <a:pt x="1904" y="12700"/>
                </a:lnTo>
                <a:lnTo>
                  <a:pt x="3809" y="19304"/>
                </a:lnTo>
                <a:lnTo>
                  <a:pt x="10922" y="17271"/>
                </a:lnTo>
                <a:lnTo>
                  <a:pt x="18033" y="15239"/>
                </a:lnTo>
                <a:lnTo>
                  <a:pt x="16128" y="8636"/>
                </a:lnTo>
                <a:lnTo>
                  <a:pt x="23241" y="6604"/>
                </a:lnTo>
                <a:lnTo>
                  <a:pt x="21462" y="0"/>
                </a:lnTo>
                <a:close/>
              </a:path>
            </a:pathLst>
          </a:custGeom>
          <a:ln w="9525">
            <a:solidFill>
              <a:srgbClr val="FFB6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79" name="object 32">
            <a:extLst>
              <a:ext uri="{FF2B5EF4-FFF2-40B4-BE49-F238E27FC236}">
                <a16:creationId xmlns:a16="http://schemas.microsoft.com/office/drawing/2014/main" id="{8AE8E6C1-9FB3-10C2-6473-7AC4AD9816FF}"/>
              </a:ext>
            </a:extLst>
          </p:cNvPr>
          <p:cNvSpPr/>
          <p:nvPr/>
        </p:nvSpPr>
        <p:spPr>
          <a:xfrm>
            <a:off x="4851566" y="3692236"/>
            <a:ext cx="1182616" cy="57215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0" name="object 33">
            <a:extLst>
              <a:ext uri="{FF2B5EF4-FFF2-40B4-BE49-F238E27FC236}">
                <a16:creationId xmlns:a16="http://schemas.microsoft.com/office/drawing/2014/main" id="{CCC89F3F-69A2-D77F-DC08-982E61588E1F}"/>
              </a:ext>
            </a:extLst>
          </p:cNvPr>
          <p:cNvSpPr/>
          <p:nvPr/>
        </p:nvSpPr>
        <p:spPr>
          <a:xfrm>
            <a:off x="5134524" y="3887137"/>
            <a:ext cx="663334" cy="25390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1" name="object 34">
            <a:extLst>
              <a:ext uri="{FF2B5EF4-FFF2-40B4-BE49-F238E27FC236}">
                <a16:creationId xmlns:a16="http://schemas.microsoft.com/office/drawing/2014/main" id="{2A92C609-B887-66E4-43A9-6F80632149DA}"/>
              </a:ext>
            </a:extLst>
          </p:cNvPr>
          <p:cNvSpPr/>
          <p:nvPr/>
        </p:nvSpPr>
        <p:spPr>
          <a:xfrm>
            <a:off x="4827728" y="3701901"/>
            <a:ext cx="1204469" cy="5494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2" name="object 35">
            <a:extLst>
              <a:ext uri="{FF2B5EF4-FFF2-40B4-BE49-F238E27FC236}">
                <a16:creationId xmlns:a16="http://schemas.microsoft.com/office/drawing/2014/main" id="{D056F2FA-37C4-DFFA-9FC0-2BC452F1ED32}"/>
              </a:ext>
            </a:extLst>
          </p:cNvPr>
          <p:cNvSpPr txBox="1"/>
          <p:nvPr/>
        </p:nvSpPr>
        <p:spPr>
          <a:xfrm>
            <a:off x="5212777" y="3919932"/>
            <a:ext cx="486279" cy="123817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748" i="1" spc="-3" dirty="0">
                <a:latin typeface="Georgia"/>
                <a:cs typeface="Georgia"/>
              </a:rPr>
              <a:t>Внедрение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83" name="object 36">
            <a:extLst>
              <a:ext uri="{FF2B5EF4-FFF2-40B4-BE49-F238E27FC236}">
                <a16:creationId xmlns:a16="http://schemas.microsoft.com/office/drawing/2014/main" id="{3263E68B-A307-F69F-53F5-DACCCE48E213}"/>
              </a:ext>
            </a:extLst>
          </p:cNvPr>
          <p:cNvSpPr/>
          <p:nvPr/>
        </p:nvSpPr>
        <p:spPr>
          <a:xfrm>
            <a:off x="6118433" y="3939453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5" h="446404">
                <a:moveTo>
                  <a:pt x="62563" y="271960"/>
                </a:moveTo>
                <a:lnTo>
                  <a:pt x="30299" y="272669"/>
                </a:lnTo>
                <a:lnTo>
                  <a:pt x="38580" y="295618"/>
                </a:lnTo>
                <a:lnTo>
                  <a:pt x="53683" y="307197"/>
                </a:lnTo>
                <a:lnTo>
                  <a:pt x="70715" y="315513"/>
                </a:lnTo>
                <a:lnTo>
                  <a:pt x="84782" y="328676"/>
                </a:lnTo>
                <a:lnTo>
                  <a:pt x="97879" y="361322"/>
                </a:lnTo>
                <a:lnTo>
                  <a:pt x="115071" y="390779"/>
                </a:lnTo>
                <a:lnTo>
                  <a:pt x="133217" y="418615"/>
                </a:lnTo>
                <a:lnTo>
                  <a:pt x="149171" y="446405"/>
                </a:lnTo>
                <a:lnTo>
                  <a:pt x="184731" y="436245"/>
                </a:lnTo>
                <a:lnTo>
                  <a:pt x="188382" y="391348"/>
                </a:lnTo>
                <a:lnTo>
                  <a:pt x="188905" y="389382"/>
                </a:lnTo>
                <a:lnTo>
                  <a:pt x="148282" y="389382"/>
                </a:lnTo>
                <a:lnTo>
                  <a:pt x="144472" y="376174"/>
                </a:lnTo>
                <a:lnTo>
                  <a:pt x="165808" y="370078"/>
                </a:lnTo>
                <a:lnTo>
                  <a:pt x="194038" y="370078"/>
                </a:lnTo>
                <a:lnTo>
                  <a:pt x="195828" y="363347"/>
                </a:lnTo>
                <a:lnTo>
                  <a:pt x="164030" y="363347"/>
                </a:lnTo>
                <a:lnTo>
                  <a:pt x="160871" y="340487"/>
                </a:lnTo>
                <a:lnTo>
                  <a:pt x="118945" y="340487"/>
                </a:lnTo>
                <a:lnTo>
                  <a:pt x="104326" y="311977"/>
                </a:lnTo>
                <a:lnTo>
                  <a:pt x="86385" y="287099"/>
                </a:lnTo>
                <a:lnTo>
                  <a:pt x="62563" y="271960"/>
                </a:lnTo>
                <a:close/>
              </a:path>
              <a:path w="247015" h="446404">
                <a:moveTo>
                  <a:pt x="194038" y="370078"/>
                </a:moveTo>
                <a:lnTo>
                  <a:pt x="165808" y="370078"/>
                </a:lnTo>
                <a:lnTo>
                  <a:pt x="167713" y="376682"/>
                </a:lnTo>
                <a:lnTo>
                  <a:pt x="160601" y="378714"/>
                </a:lnTo>
                <a:lnTo>
                  <a:pt x="162506" y="385318"/>
                </a:lnTo>
                <a:lnTo>
                  <a:pt x="148282" y="389382"/>
                </a:lnTo>
                <a:lnTo>
                  <a:pt x="188905" y="389382"/>
                </a:lnTo>
                <a:lnTo>
                  <a:pt x="194038" y="370078"/>
                </a:lnTo>
                <a:close/>
              </a:path>
              <a:path w="247015" h="446404">
                <a:moveTo>
                  <a:pt x="241881" y="204978"/>
                </a:moveTo>
                <a:lnTo>
                  <a:pt x="208876" y="219643"/>
                </a:lnTo>
                <a:lnTo>
                  <a:pt x="193702" y="250190"/>
                </a:lnTo>
                <a:lnTo>
                  <a:pt x="187246" y="289239"/>
                </a:lnTo>
                <a:lnTo>
                  <a:pt x="180393" y="329417"/>
                </a:lnTo>
                <a:lnTo>
                  <a:pt x="164030" y="363347"/>
                </a:lnTo>
                <a:lnTo>
                  <a:pt x="195828" y="363347"/>
                </a:lnTo>
                <a:lnTo>
                  <a:pt x="199463" y="349678"/>
                </a:lnTo>
                <a:lnTo>
                  <a:pt x="211877" y="307603"/>
                </a:lnTo>
                <a:lnTo>
                  <a:pt x="219529" y="261493"/>
                </a:lnTo>
                <a:lnTo>
                  <a:pt x="229737" y="249751"/>
                </a:lnTo>
                <a:lnTo>
                  <a:pt x="240801" y="238426"/>
                </a:lnTo>
                <a:lnTo>
                  <a:pt x="246818" y="224506"/>
                </a:lnTo>
                <a:lnTo>
                  <a:pt x="241881" y="204978"/>
                </a:lnTo>
                <a:close/>
              </a:path>
              <a:path w="247015" h="446404">
                <a:moveTo>
                  <a:pt x="6296" y="0"/>
                </a:moveTo>
                <a:lnTo>
                  <a:pt x="0" y="19180"/>
                </a:lnTo>
                <a:lnTo>
                  <a:pt x="8884" y="36004"/>
                </a:lnTo>
                <a:lnTo>
                  <a:pt x="23459" y="52542"/>
                </a:lnTo>
                <a:lnTo>
                  <a:pt x="34236" y="70866"/>
                </a:lnTo>
                <a:lnTo>
                  <a:pt x="55451" y="109455"/>
                </a:lnTo>
                <a:lnTo>
                  <a:pt x="74627" y="151407"/>
                </a:lnTo>
                <a:lnTo>
                  <a:pt x="91164" y="196103"/>
                </a:lnTo>
                <a:lnTo>
                  <a:pt x="104462" y="242927"/>
                </a:lnTo>
                <a:lnTo>
                  <a:pt x="113923" y="291260"/>
                </a:lnTo>
                <a:lnTo>
                  <a:pt x="118945" y="340487"/>
                </a:lnTo>
                <a:lnTo>
                  <a:pt x="160871" y="340487"/>
                </a:lnTo>
                <a:lnTo>
                  <a:pt x="142807" y="255326"/>
                </a:lnTo>
                <a:lnTo>
                  <a:pt x="124549" y="201803"/>
                </a:lnTo>
                <a:lnTo>
                  <a:pt x="103804" y="150777"/>
                </a:lnTo>
                <a:lnTo>
                  <a:pt x="82529" y="103878"/>
                </a:lnTo>
                <a:lnTo>
                  <a:pt x="62684" y="62738"/>
                </a:lnTo>
                <a:lnTo>
                  <a:pt x="56659" y="40022"/>
                </a:lnTo>
                <a:lnTo>
                  <a:pt x="47634" y="16843"/>
                </a:lnTo>
                <a:lnTo>
                  <a:pt x="32037" y="926"/>
                </a:lnTo>
                <a:lnTo>
                  <a:pt x="6296" y="0"/>
                </a:lnTo>
                <a:close/>
              </a:path>
            </a:pathLst>
          </a:custGeom>
          <a:solidFill>
            <a:srgbClr val="FFA351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4" name="object 37">
            <a:extLst>
              <a:ext uri="{FF2B5EF4-FFF2-40B4-BE49-F238E27FC236}">
                <a16:creationId xmlns:a16="http://schemas.microsoft.com/office/drawing/2014/main" id="{860DD8DB-9A1B-9F73-6256-EB201B064330}"/>
              </a:ext>
            </a:extLst>
          </p:cNvPr>
          <p:cNvSpPr/>
          <p:nvPr/>
        </p:nvSpPr>
        <p:spPr>
          <a:xfrm>
            <a:off x="6118433" y="3939453"/>
            <a:ext cx="167995" cy="303600"/>
          </a:xfrm>
          <a:custGeom>
            <a:avLst/>
            <a:gdLst/>
            <a:ahLst/>
            <a:cxnLst/>
            <a:rect l="l" t="t" r="r" b="b"/>
            <a:pathLst>
              <a:path w="247015" h="446404">
                <a:moveTo>
                  <a:pt x="149171" y="446405"/>
                </a:moveTo>
                <a:lnTo>
                  <a:pt x="133217" y="418615"/>
                </a:lnTo>
                <a:lnTo>
                  <a:pt x="115071" y="390779"/>
                </a:lnTo>
                <a:lnTo>
                  <a:pt x="97879" y="361322"/>
                </a:lnTo>
                <a:lnTo>
                  <a:pt x="84782" y="328676"/>
                </a:lnTo>
                <a:lnTo>
                  <a:pt x="70715" y="315513"/>
                </a:lnTo>
                <a:lnTo>
                  <a:pt x="53683" y="307197"/>
                </a:lnTo>
                <a:lnTo>
                  <a:pt x="38580" y="295618"/>
                </a:lnTo>
                <a:lnTo>
                  <a:pt x="30299" y="272669"/>
                </a:lnTo>
                <a:lnTo>
                  <a:pt x="62563" y="271960"/>
                </a:lnTo>
                <a:lnTo>
                  <a:pt x="86385" y="287099"/>
                </a:lnTo>
                <a:lnTo>
                  <a:pt x="104326" y="311977"/>
                </a:lnTo>
                <a:lnTo>
                  <a:pt x="118945" y="340487"/>
                </a:lnTo>
                <a:lnTo>
                  <a:pt x="113923" y="291260"/>
                </a:lnTo>
                <a:lnTo>
                  <a:pt x="104462" y="242927"/>
                </a:lnTo>
                <a:lnTo>
                  <a:pt x="91164" y="196103"/>
                </a:lnTo>
                <a:lnTo>
                  <a:pt x="74627" y="151407"/>
                </a:lnTo>
                <a:lnTo>
                  <a:pt x="55451" y="109455"/>
                </a:lnTo>
                <a:lnTo>
                  <a:pt x="34236" y="70866"/>
                </a:lnTo>
                <a:lnTo>
                  <a:pt x="8884" y="36004"/>
                </a:lnTo>
                <a:lnTo>
                  <a:pt x="0" y="19180"/>
                </a:lnTo>
                <a:lnTo>
                  <a:pt x="6296" y="0"/>
                </a:lnTo>
                <a:lnTo>
                  <a:pt x="32037" y="926"/>
                </a:lnTo>
                <a:lnTo>
                  <a:pt x="47634" y="16843"/>
                </a:lnTo>
                <a:lnTo>
                  <a:pt x="56659" y="40022"/>
                </a:lnTo>
                <a:lnTo>
                  <a:pt x="62684" y="62738"/>
                </a:lnTo>
                <a:lnTo>
                  <a:pt x="82529" y="103878"/>
                </a:lnTo>
                <a:lnTo>
                  <a:pt x="103804" y="150777"/>
                </a:lnTo>
                <a:lnTo>
                  <a:pt x="124549" y="201803"/>
                </a:lnTo>
                <a:lnTo>
                  <a:pt x="142807" y="255326"/>
                </a:lnTo>
                <a:lnTo>
                  <a:pt x="156620" y="309717"/>
                </a:lnTo>
                <a:lnTo>
                  <a:pt x="164030" y="363347"/>
                </a:lnTo>
                <a:lnTo>
                  <a:pt x="180393" y="329417"/>
                </a:lnTo>
                <a:lnTo>
                  <a:pt x="187246" y="289239"/>
                </a:lnTo>
                <a:lnTo>
                  <a:pt x="193702" y="250190"/>
                </a:lnTo>
                <a:lnTo>
                  <a:pt x="208876" y="219643"/>
                </a:lnTo>
                <a:lnTo>
                  <a:pt x="241881" y="204978"/>
                </a:lnTo>
                <a:lnTo>
                  <a:pt x="246818" y="224506"/>
                </a:lnTo>
                <a:lnTo>
                  <a:pt x="240801" y="238426"/>
                </a:lnTo>
                <a:lnTo>
                  <a:pt x="229737" y="249751"/>
                </a:lnTo>
                <a:lnTo>
                  <a:pt x="219529" y="261493"/>
                </a:lnTo>
                <a:lnTo>
                  <a:pt x="211877" y="307603"/>
                </a:lnTo>
                <a:lnTo>
                  <a:pt x="199463" y="349678"/>
                </a:lnTo>
                <a:lnTo>
                  <a:pt x="188382" y="391348"/>
                </a:lnTo>
                <a:lnTo>
                  <a:pt x="184731" y="436245"/>
                </a:lnTo>
                <a:lnTo>
                  <a:pt x="178175" y="438118"/>
                </a:lnTo>
                <a:lnTo>
                  <a:pt x="169618" y="440563"/>
                </a:lnTo>
                <a:lnTo>
                  <a:pt x="159728" y="443388"/>
                </a:lnTo>
                <a:lnTo>
                  <a:pt x="149171" y="446405"/>
                </a:lnTo>
                <a:close/>
              </a:path>
            </a:pathLst>
          </a:custGeom>
          <a:ln w="9525">
            <a:solidFill>
              <a:srgbClr val="FFA351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5" name="object 38">
            <a:extLst>
              <a:ext uri="{FF2B5EF4-FFF2-40B4-BE49-F238E27FC236}">
                <a16:creationId xmlns:a16="http://schemas.microsoft.com/office/drawing/2014/main" id="{C03A4404-A29D-2DF5-9F74-910BE4F39603}"/>
              </a:ext>
            </a:extLst>
          </p:cNvPr>
          <p:cNvSpPr/>
          <p:nvPr/>
        </p:nvSpPr>
        <p:spPr>
          <a:xfrm>
            <a:off x="6216688" y="4191143"/>
            <a:ext cx="15979" cy="13388"/>
          </a:xfrm>
          <a:custGeom>
            <a:avLst/>
            <a:gdLst/>
            <a:ahLst/>
            <a:cxnLst/>
            <a:rect l="l" t="t" r="r" b="b"/>
            <a:pathLst>
              <a:path w="23495" h="19685">
                <a:moveTo>
                  <a:pt x="21335" y="0"/>
                </a:moveTo>
                <a:lnTo>
                  <a:pt x="14224" y="2031"/>
                </a:lnTo>
                <a:lnTo>
                  <a:pt x="7111" y="4063"/>
                </a:lnTo>
                <a:lnTo>
                  <a:pt x="0" y="6095"/>
                </a:lnTo>
                <a:lnTo>
                  <a:pt x="1904" y="12699"/>
                </a:lnTo>
                <a:lnTo>
                  <a:pt x="3809" y="19303"/>
                </a:lnTo>
                <a:lnTo>
                  <a:pt x="10922" y="17271"/>
                </a:lnTo>
                <a:lnTo>
                  <a:pt x="18033" y="15239"/>
                </a:lnTo>
                <a:lnTo>
                  <a:pt x="16128" y="8635"/>
                </a:lnTo>
                <a:lnTo>
                  <a:pt x="23240" y="6603"/>
                </a:lnTo>
                <a:lnTo>
                  <a:pt x="21335" y="0"/>
                </a:lnTo>
                <a:close/>
              </a:path>
            </a:pathLst>
          </a:custGeom>
          <a:ln w="9525">
            <a:solidFill>
              <a:srgbClr val="FFA351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6" name="object 39">
            <a:extLst>
              <a:ext uri="{FF2B5EF4-FFF2-40B4-BE49-F238E27FC236}">
                <a16:creationId xmlns:a16="http://schemas.microsoft.com/office/drawing/2014/main" id="{6279F346-7814-CF7C-C5E8-90172A82F971}"/>
              </a:ext>
            </a:extLst>
          </p:cNvPr>
          <p:cNvSpPr/>
          <p:nvPr/>
        </p:nvSpPr>
        <p:spPr>
          <a:xfrm>
            <a:off x="5834143" y="4261278"/>
            <a:ext cx="1183652" cy="5721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7" name="object 40">
            <a:extLst>
              <a:ext uri="{FF2B5EF4-FFF2-40B4-BE49-F238E27FC236}">
                <a16:creationId xmlns:a16="http://schemas.microsoft.com/office/drawing/2014/main" id="{987D21EA-3D68-E52F-D65C-5C71E1225C47}"/>
              </a:ext>
            </a:extLst>
          </p:cNvPr>
          <p:cNvSpPr/>
          <p:nvPr/>
        </p:nvSpPr>
        <p:spPr>
          <a:xfrm>
            <a:off x="5966811" y="4399129"/>
            <a:ext cx="938009" cy="36796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88" name="object 41">
            <a:extLst>
              <a:ext uri="{FF2B5EF4-FFF2-40B4-BE49-F238E27FC236}">
                <a16:creationId xmlns:a16="http://schemas.microsoft.com/office/drawing/2014/main" id="{8974F627-E200-FCC0-6742-2DFC79548D10}"/>
              </a:ext>
            </a:extLst>
          </p:cNvPr>
          <p:cNvSpPr/>
          <p:nvPr/>
        </p:nvSpPr>
        <p:spPr>
          <a:xfrm>
            <a:off x="5813414" y="4274706"/>
            <a:ext cx="1198250" cy="5415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3" name="object 42">
            <a:extLst>
              <a:ext uri="{FF2B5EF4-FFF2-40B4-BE49-F238E27FC236}">
                <a16:creationId xmlns:a16="http://schemas.microsoft.com/office/drawing/2014/main" id="{F6B2FEE1-40ED-A05A-23E3-1313CFAA4A53}"/>
              </a:ext>
            </a:extLst>
          </p:cNvPr>
          <p:cNvSpPr txBox="1"/>
          <p:nvPr/>
        </p:nvSpPr>
        <p:spPr>
          <a:xfrm>
            <a:off x="6045239" y="4431950"/>
            <a:ext cx="786856" cy="238913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algn="ctr">
              <a:spcBef>
                <a:spcPts val="68"/>
              </a:spcBef>
            </a:pPr>
            <a:r>
              <a:rPr sz="748" i="1" spc="-3" dirty="0">
                <a:latin typeface="Georgia"/>
                <a:cs typeface="Georgia"/>
              </a:rPr>
              <a:t>Поддержка</a:t>
            </a:r>
            <a:endParaRPr sz="748">
              <a:latin typeface="Georgia"/>
              <a:cs typeface="Georgia"/>
            </a:endParaRPr>
          </a:p>
          <a:p>
            <a:pPr algn="ctr">
              <a:lnSpc>
                <a:spcPct val="100000"/>
              </a:lnSpc>
            </a:pPr>
            <a:r>
              <a:rPr sz="748" i="1" dirty="0">
                <a:latin typeface="Georgia"/>
                <a:cs typeface="Georgia"/>
              </a:rPr>
              <a:t>и</a:t>
            </a:r>
            <a:r>
              <a:rPr sz="748" i="1" spc="-31" dirty="0">
                <a:latin typeface="Georgia"/>
                <a:cs typeface="Georgia"/>
              </a:rPr>
              <a:t> </a:t>
            </a:r>
            <a:r>
              <a:rPr sz="748" i="1" spc="-3" dirty="0">
                <a:latin typeface="Georgia"/>
                <a:cs typeface="Georgia"/>
              </a:rPr>
              <a:t>сопровождение</a:t>
            </a:r>
            <a:endParaRPr sz="748">
              <a:latin typeface="Georgia"/>
              <a:cs typeface="Georgia"/>
            </a:endParaRPr>
          </a:p>
        </p:txBody>
      </p:sp>
      <p:sp>
        <p:nvSpPr>
          <p:cNvPr id="95" name="object 43">
            <a:extLst>
              <a:ext uri="{FF2B5EF4-FFF2-40B4-BE49-F238E27FC236}">
                <a16:creationId xmlns:a16="http://schemas.microsoft.com/office/drawing/2014/main" id="{81E5A0AB-66CD-D5D4-BB00-2876C2439355}"/>
              </a:ext>
            </a:extLst>
          </p:cNvPr>
          <p:cNvSpPr/>
          <p:nvPr/>
        </p:nvSpPr>
        <p:spPr>
          <a:xfrm>
            <a:off x="5585390" y="2773221"/>
            <a:ext cx="939960" cy="8214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6" name="object 44">
            <a:extLst>
              <a:ext uri="{FF2B5EF4-FFF2-40B4-BE49-F238E27FC236}">
                <a16:creationId xmlns:a16="http://schemas.microsoft.com/office/drawing/2014/main" id="{1239CCEE-5C0A-C93D-9EC5-876675F080D4}"/>
              </a:ext>
            </a:extLst>
          </p:cNvPr>
          <p:cNvSpPr/>
          <p:nvPr/>
        </p:nvSpPr>
        <p:spPr>
          <a:xfrm>
            <a:off x="3716824" y="1669509"/>
            <a:ext cx="2433985" cy="1599624"/>
          </a:xfrm>
          <a:custGeom>
            <a:avLst/>
            <a:gdLst/>
            <a:ahLst/>
            <a:cxnLst/>
            <a:rect l="l" t="t" r="r" b="b"/>
            <a:pathLst>
              <a:path w="3578859" h="2352040">
                <a:moveTo>
                  <a:pt x="4209" y="0"/>
                </a:moveTo>
                <a:lnTo>
                  <a:pt x="29192" y="37649"/>
                </a:lnTo>
                <a:lnTo>
                  <a:pt x="173877" y="142959"/>
                </a:lnTo>
                <a:lnTo>
                  <a:pt x="3529960" y="2323553"/>
                </a:lnTo>
                <a:lnTo>
                  <a:pt x="3577774" y="2352003"/>
                </a:lnTo>
                <a:lnTo>
                  <a:pt x="3578745" y="2350326"/>
                </a:lnTo>
                <a:lnTo>
                  <a:pt x="3546888" y="2323483"/>
                </a:lnTo>
                <a:lnTo>
                  <a:pt x="3486623" y="2276825"/>
                </a:lnTo>
                <a:lnTo>
                  <a:pt x="155702" y="85065"/>
                </a:lnTo>
                <a:lnTo>
                  <a:pt x="65524" y="28381"/>
                </a:lnTo>
                <a:lnTo>
                  <a:pt x="25031" y="6832"/>
                </a:lnTo>
                <a:lnTo>
                  <a:pt x="42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7" name="object 45">
            <a:extLst>
              <a:ext uri="{FF2B5EF4-FFF2-40B4-BE49-F238E27FC236}">
                <a16:creationId xmlns:a16="http://schemas.microsoft.com/office/drawing/2014/main" id="{AC6CF711-C9E3-EBB4-1CAB-8889ECD4F064}"/>
              </a:ext>
            </a:extLst>
          </p:cNvPr>
          <p:cNvSpPr/>
          <p:nvPr/>
        </p:nvSpPr>
        <p:spPr>
          <a:xfrm>
            <a:off x="6397986" y="3263152"/>
            <a:ext cx="870637" cy="73693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</p:spTree>
    <p:extLst>
      <p:ext uri="{BB962C8B-B14F-4D97-AF65-F5344CB8AC3E}">
        <p14:creationId xmlns:p14="http://schemas.microsoft.com/office/powerpoint/2010/main" val="24095529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"/>
          <p:cNvSpPr txBox="1">
            <a:spLocks noGrp="1"/>
          </p:cNvSpPr>
          <p:nvPr>
            <p:ph type="ctrTitle"/>
          </p:nvPr>
        </p:nvSpPr>
        <p:spPr>
          <a:xfrm>
            <a:off x="360000" y="18000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-RU" sz="3000" dirty="0">
                <a:latin typeface="Roboto Black"/>
                <a:ea typeface="Roboto Black"/>
                <a:cs typeface="Roboto Black"/>
                <a:sym typeface="Roboto Black"/>
              </a:rPr>
              <a:t>Итеративная разработка</a:t>
            </a:r>
            <a:endParaRPr lang="en-US" sz="3000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6CF166B-EAB3-BF3A-C079-78D46D354C0D}"/>
              </a:ext>
            </a:extLst>
          </p:cNvPr>
          <p:cNvSpPr txBox="1"/>
          <p:nvPr/>
        </p:nvSpPr>
        <p:spPr>
          <a:xfrm>
            <a:off x="1843663" y="2553480"/>
            <a:ext cx="1865652" cy="2273829"/>
          </a:xfrm>
          <a:prstGeom prst="rect">
            <a:avLst/>
          </a:prstGeom>
        </p:spPr>
        <p:txBody>
          <a:bodyPr vert="horz" wrap="square" lIns="0" tIns="8637" rIns="0" bIns="0" rtlCol="0">
            <a:spAutoFit/>
          </a:bodyPr>
          <a:lstStyle/>
          <a:p>
            <a:pPr marL="8637">
              <a:spcBef>
                <a:spcPts val="68"/>
              </a:spcBef>
            </a:pPr>
            <a:r>
              <a:rPr sz="816" i="1" spc="-3" dirty="0">
                <a:latin typeface="Georgia"/>
                <a:cs typeface="Georgia"/>
              </a:rPr>
              <a:t>Требования</a:t>
            </a:r>
            <a:endParaRPr sz="816" dirty="0">
              <a:latin typeface="Georgia"/>
              <a:cs typeface="Georgia"/>
            </a:endParaRPr>
          </a:p>
          <a:p>
            <a:pPr marL="8637" marR="194339">
              <a:lnSpc>
                <a:spcPct val="283300"/>
              </a:lnSpc>
            </a:pPr>
            <a:r>
              <a:rPr sz="816" i="1" spc="-3" dirty="0">
                <a:latin typeface="Georgia"/>
                <a:cs typeface="Georgia"/>
              </a:rPr>
              <a:t>Проектирование </a:t>
            </a:r>
            <a:r>
              <a:rPr sz="816" i="1" dirty="0">
                <a:latin typeface="Georgia"/>
                <a:cs typeface="Georgia"/>
              </a:rPr>
              <a:t>и </a:t>
            </a:r>
            <a:r>
              <a:rPr sz="816" i="1" spc="-3" dirty="0">
                <a:latin typeface="Georgia"/>
                <a:cs typeface="Georgia"/>
              </a:rPr>
              <a:t>архитектура  Программирование</a:t>
            </a:r>
            <a:r>
              <a:rPr sz="816" i="1" spc="-17" dirty="0">
                <a:latin typeface="Georgia"/>
                <a:cs typeface="Georgia"/>
              </a:rPr>
              <a:t> </a:t>
            </a:r>
            <a:r>
              <a:rPr sz="816" i="1" spc="-3" dirty="0">
                <a:latin typeface="Georgia"/>
                <a:cs typeface="Georgia"/>
              </a:rPr>
              <a:t>кода</a:t>
            </a:r>
            <a:endParaRPr sz="816" dirty="0">
              <a:latin typeface="Georgia"/>
              <a:cs typeface="Georgia"/>
            </a:endParaRPr>
          </a:p>
          <a:p>
            <a:pPr marL="8637" marR="3455">
              <a:lnSpc>
                <a:spcPct val="241699"/>
              </a:lnSpc>
            </a:pPr>
            <a:r>
              <a:rPr sz="816" i="1" spc="-3" dirty="0">
                <a:latin typeface="Georgia"/>
                <a:cs typeface="Georgia"/>
              </a:rPr>
              <a:t>Контроль качества </a:t>
            </a:r>
            <a:r>
              <a:rPr sz="816" i="1" dirty="0">
                <a:latin typeface="Georgia"/>
                <a:cs typeface="Georgia"/>
              </a:rPr>
              <a:t>и </a:t>
            </a:r>
            <a:r>
              <a:rPr sz="816" i="1" spc="-3" dirty="0">
                <a:latin typeface="Georgia"/>
                <a:cs typeface="Georgia"/>
              </a:rPr>
              <a:t>тестирование  Внедрение</a:t>
            </a:r>
            <a:endParaRPr sz="816" dirty="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884" dirty="0">
              <a:latin typeface="Times New Roman"/>
              <a:cs typeface="Times New Roman"/>
            </a:endParaRPr>
          </a:p>
          <a:p>
            <a:pPr>
              <a:spcBef>
                <a:spcPts val="3"/>
              </a:spcBef>
            </a:pPr>
            <a:endParaRPr sz="816" dirty="0">
              <a:latin typeface="Times New Roman"/>
              <a:cs typeface="Times New Roman"/>
            </a:endParaRPr>
          </a:p>
          <a:p>
            <a:pPr marL="8637"/>
            <a:r>
              <a:rPr sz="816" i="1" spc="-3" dirty="0">
                <a:latin typeface="Georgia"/>
                <a:cs typeface="Georgia"/>
              </a:rPr>
              <a:t>Поддержка </a:t>
            </a:r>
            <a:r>
              <a:rPr sz="816" i="1" dirty="0">
                <a:latin typeface="Georgia"/>
                <a:cs typeface="Georgia"/>
              </a:rPr>
              <a:t>и</a:t>
            </a:r>
            <a:r>
              <a:rPr sz="816" i="1" spc="7" dirty="0">
                <a:latin typeface="Georgia"/>
                <a:cs typeface="Georgia"/>
              </a:rPr>
              <a:t> </a:t>
            </a:r>
            <a:r>
              <a:rPr sz="816" i="1" spc="-3" dirty="0">
                <a:latin typeface="Georgia"/>
                <a:cs typeface="Georgia"/>
              </a:rPr>
              <a:t>сопровождение</a:t>
            </a:r>
            <a:endParaRPr sz="816" dirty="0">
              <a:latin typeface="Georgia"/>
              <a:cs typeface="Georgia"/>
            </a:endParaRPr>
          </a:p>
          <a:p>
            <a:pPr>
              <a:spcBef>
                <a:spcPts val="20"/>
              </a:spcBef>
            </a:pPr>
            <a:endParaRPr sz="1190" dirty="0">
              <a:latin typeface="Times New Roman"/>
              <a:cs typeface="Times New Roman"/>
            </a:endParaRPr>
          </a:p>
          <a:p>
            <a:pPr marL="8637"/>
            <a:r>
              <a:rPr sz="816" u="sng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16" i="1" u="sng" spc="-3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Демонстрация продукта</a:t>
            </a:r>
            <a:r>
              <a:rPr sz="816" i="1" u="sng" spc="-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816" i="1" u="sng" spc="-3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заказчику,</a:t>
            </a:r>
            <a:endParaRPr sz="816" dirty="0">
              <a:latin typeface="Georgia"/>
              <a:cs typeface="Georgia"/>
            </a:endParaRPr>
          </a:p>
          <a:p>
            <a:pPr marL="8637"/>
            <a:r>
              <a:rPr sz="816" u="sng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816" i="1" u="sng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получение </a:t>
            </a:r>
            <a:r>
              <a:rPr sz="816" i="1" u="sng" spc="-3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обратной</a:t>
            </a:r>
            <a:r>
              <a:rPr sz="816" i="1" u="sng" spc="-27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 </a:t>
            </a:r>
            <a:r>
              <a:rPr sz="816" i="1" u="sng" dirty="0">
                <a:uFill>
                  <a:solidFill>
                    <a:srgbClr val="000000"/>
                  </a:solidFill>
                </a:uFill>
                <a:latin typeface="Georgia"/>
                <a:cs typeface="Georgia"/>
              </a:rPr>
              <a:t>связи</a:t>
            </a:r>
            <a:endParaRPr sz="816" dirty="0">
              <a:latin typeface="Georgia"/>
              <a:cs typeface="Georgia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7E0CD65-F6AC-8BF3-7579-FF21B04864B0}"/>
              </a:ext>
            </a:extLst>
          </p:cNvPr>
          <p:cNvSpPr/>
          <p:nvPr/>
        </p:nvSpPr>
        <p:spPr>
          <a:xfrm>
            <a:off x="4159145" y="2583722"/>
            <a:ext cx="480059" cy="2060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D193D21-7920-9AC0-8867-80E4F968DF98}"/>
              </a:ext>
            </a:extLst>
          </p:cNvPr>
          <p:cNvSpPr/>
          <p:nvPr/>
        </p:nvSpPr>
        <p:spPr>
          <a:xfrm>
            <a:off x="6131554" y="2585795"/>
            <a:ext cx="488352" cy="20501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059CA890-18D7-8C99-A1FC-C83A7568AA12}"/>
              </a:ext>
            </a:extLst>
          </p:cNvPr>
          <p:cNvSpPr/>
          <p:nvPr/>
        </p:nvSpPr>
        <p:spPr>
          <a:xfrm>
            <a:off x="1346156" y="3195025"/>
            <a:ext cx="441710" cy="2893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3EA5235C-AA51-4DFE-FFF9-FFC2F20ED7B4}"/>
              </a:ext>
            </a:extLst>
          </p:cNvPr>
          <p:cNvSpPr/>
          <p:nvPr/>
        </p:nvSpPr>
        <p:spPr>
          <a:xfrm>
            <a:off x="1346156" y="2511168"/>
            <a:ext cx="441710" cy="2850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D8B4463B-1CD3-2382-2C7C-AB39043C2E82}"/>
              </a:ext>
            </a:extLst>
          </p:cNvPr>
          <p:cNvSpPr/>
          <p:nvPr/>
        </p:nvSpPr>
        <p:spPr>
          <a:xfrm>
            <a:off x="1346156" y="2826040"/>
            <a:ext cx="441710" cy="2893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FF3FBC0E-641B-87EC-3452-FFE823EA687E}"/>
              </a:ext>
            </a:extLst>
          </p:cNvPr>
          <p:cNvSpPr/>
          <p:nvPr/>
        </p:nvSpPr>
        <p:spPr>
          <a:xfrm>
            <a:off x="1307806" y="3827273"/>
            <a:ext cx="441710" cy="5951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C1D479A7-667A-4705-A273-143FB592A242}"/>
              </a:ext>
            </a:extLst>
          </p:cNvPr>
          <p:cNvSpPr/>
          <p:nvPr/>
        </p:nvSpPr>
        <p:spPr>
          <a:xfrm>
            <a:off x="1326463" y="3504930"/>
            <a:ext cx="441710" cy="2893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186FE1CF-CEF2-2392-DF54-DE2A313D66B6}"/>
              </a:ext>
            </a:extLst>
          </p:cNvPr>
          <p:cNvSpPr/>
          <p:nvPr/>
        </p:nvSpPr>
        <p:spPr>
          <a:xfrm>
            <a:off x="1307806" y="4479224"/>
            <a:ext cx="441710" cy="2893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AB1E6D5B-2C56-4082-4B5A-C6D26B053E7E}"/>
              </a:ext>
            </a:extLst>
          </p:cNvPr>
          <p:cNvSpPr/>
          <p:nvPr/>
        </p:nvSpPr>
        <p:spPr>
          <a:xfrm>
            <a:off x="1574942" y="1055769"/>
            <a:ext cx="507191" cy="8062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CF2CAA3E-E08A-E794-C3A3-E8D0EE038B05}"/>
              </a:ext>
            </a:extLst>
          </p:cNvPr>
          <p:cNvSpPr/>
          <p:nvPr/>
        </p:nvSpPr>
        <p:spPr>
          <a:xfrm>
            <a:off x="6638789" y="1183912"/>
            <a:ext cx="825989" cy="6653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447B1AE3-8977-EA57-FE4C-F7E5B1123926}"/>
              </a:ext>
            </a:extLst>
          </p:cNvPr>
          <p:cNvSpPr/>
          <p:nvPr/>
        </p:nvSpPr>
        <p:spPr>
          <a:xfrm>
            <a:off x="5706600" y="1075988"/>
            <a:ext cx="926607" cy="4747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D3D44832-D1D8-1EE8-C40D-F423D180A669}"/>
              </a:ext>
            </a:extLst>
          </p:cNvPr>
          <p:cNvSpPr/>
          <p:nvPr/>
        </p:nvSpPr>
        <p:spPr>
          <a:xfrm>
            <a:off x="2216858" y="1332886"/>
            <a:ext cx="4077660" cy="0"/>
          </a:xfrm>
          <a:custGeom>
            <a:avLst/>
            <a:gdLst/>
            <a:ahLst/>
            <a:cxnLst/>
            <a:rect l="l" t="t" r="r" b="b"/>
            <a:pathLst>
              <a:path w="5995670">
                <a:moveTo>
                  <a:pt x="0" y="0"/>
                </a:moveTo>
                <a:lnTo>
                  <a:pt x="5995071" y="0"/>
                </a:lnTo>
              </a:path>
            </a:pathLst>
          </a:custGeom>
          <a:ln w="443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E61B3552-FD02-57CC-9947-822C7E12152E}"/>
              </a:ext>
            </a:extLst>
          </p:cNvPr>
          <p:cNvSpPr/>
          <p:nvPr/>
        </p:nvSpPr>
        <p:spPr>
          <a:xfrm>
            <a:off x="2212195" y="1321758"/>
            <a:ext cx="1144871" cy="89396"/>
          </a:xfrm>
          <a:custGeom>
            <a:avLst/>
            <a:gdLst/>
            <a:ahLst/>
            <a:cxnLst/>
            <a:rect l="l" t="t" r="r" b="b"/>
            <a:pathLst>
              <a:path w="1683385" h="131444">
                <a:moveTo>
                  <a:pt x="89227" y="0"/>
                </a:moveTo>
                <a:lnTo>
                  <a:pt x="32289" y="2480"/>
                </a:lnTo>
                <a:lnTo>
                  <a:pt x="9775" y="8909"/>
                </a:lnTo>
                <a:lnTo>
                  <a:pt x="0" y="20292"/>
                </a:lnTo>
                <a:lnTo>
                  <a:pt x="12180" y="32198"/>
                </a:lnTo>
                <a:lnTo>
                  <a:pt x="55530" y="40199"/>
                </a:lnTo>
                <a:lnTo>
                  <a:pt x="165161" y="48051"/>
                </a:lnTo>
                <a:lnTo>
                  <a:pt x="1611027" y="131027"/>
                </a:lnTo>
                <a:lnTo>
                  <a:pt x="1627503" y="131222"/>
                </a:lnTo>
                <a:lnTo>
                  <a:pt x="1636045" y="130877"/>
                </a:lnTo>
                <a:lnTo>
                  <a:pt x="1666388" y="126069"/>
                </a:lnTo>
                <a:lnTo>
                  <a:pt x="1682956" y="121558"/>
                </a:lnTo>
                <a:lnTo>
                  <a:pt x="1676354" y="117357"/>
                </a:lnTo>
                <a:lnTo>
                  <a:pt x="1637188" y="113478"/>
                </a:lnTo>
                <a:lnTo>
                  <a:pt x="275383" y="10735"/>
                </a:lnTo>
                <a:lnTo>
                  <a:pt x="892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EF6CE7C-35DF-2694-4F1D-68C07620CA80}"/>
              </a:ext>
            </a:extLst>
          </p:cNvPr>
          <p:cNvSpPr/>
          <p:nvPr/>
        </p:nvSpPr>
        <p:spPr>
          <a:xfrm>
            <a:off x="3906915" y="1485074"/>
            <a:ext cx="1142280" cy="120922"/>
          </a:xfrm>
          <a:custGeom>
            <a:avLst/>
            <a:gdLst/>
            <a:ahLst/>
            <a:cxnLst/>
            <a:rect l="l" t="t" r="r" b="b"/>
            <a:pathLst>
              <a:path w="1679575" h="177800">
                <a:moveTo>
                  <a:pt x="89868" y="0"/>
                </a:moveTo>
                <a:lnTo>
                  <a:pt x="32924" y="724"/>
                </a:lnTo>
                <a:lnTo>
                  <a:pt x="10140" y="6558"/>
                </a:lnTo>
                <a:lnTo>
                  <a:pt x="0" y="17678"/>
                </a:lnTo>
                <a:lnTo>
                  <a:pt x="11814" y="29942"/>
                </a:lnTo>
                <a:lnTo>
                  <a:pt x="54895" y="39205"/>
                </a:lnTo>
                <a:lnTo>
                  <a:pt x="164252" y="50364"/>
                </a:lnTo>
                <a:lnTo>
                  <a:pt x="1606978" y="176796"/>
                </a:lnTo>
                <a:lnTo>
                  <a:pt x="1623436" y="177478"/>
                </a:lnTo>
                <a:lnTo>
                  <a:pt x="1631981" y="177381"/>
                </a:lnTo>
                <a:lnTo>
                  <a:pt x="1662439" y="173521"/>
                </a:lnTo>
                <a:lnTo>
                  <a:pt x="1679146" y="169554"/>
                </a:lnTo>
                <a:lnTo>
                  <a:pt x="1672683" y="165183"/>
                </a:lnTo>
                <a:lnTo>
                  <a:pt x="1633632" y="160109"/>
                </a:lnTo>
                <a:lnTo>
                  <a:pt x="275590" y="16361"/>
                </a:lnTo>
                <a:lnTo>
                  <a:pt x="89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DDABBB52-3840-F363-45BB-1D0A4CE5FB7B}"/>
              </a:ext>
            </a:extLst>
          </p:cNvPr>
          <p:cNvSpPr/>
          <p:nvPr/>
        </p:nvSpPr>
        <p:spPr>
          <a:xfrm>
            <a:off x="5418676" y="1651096"/>
            <a:ext cx="1013585" cy="79895"/>
          </a:xfrm>
          <a:custGeom>
            <a:avLst/>
            <a:gdLst/>
            <a:ahLst/>
            <a:cxnLst/>
            <a:rect l="l" t="t" r="r" b="b"/>
            <a:pathLst>
              <a:path w="1490345" h="117475">
                <a:moveTo>
                  <a:pt x="79126" y="0"/>
                </a:moveTo>
                <a:lnTo>
                  <a:pt x="28638" y="2990"/>
                </a:lnTo>
                <a:lnTo>
                  <a:pt x="8687" y="9667"/>
                </a:lnTo>
                <a:lnTo>
                  <a:pt x="0" y="21167"/>
                </a:lnTo>
                <a:lnTo>
                  <a:pt x="10743" y="32976"/>
                </a:lnTo>
                <a:lnTo>
                  <a:pt x="49085" y="40582"/>
                </a:lnTo>
                <a:lnTo>
                  <a:pt x="161913" y="48456"/>
                </a:lnTo>
                <a:lnTo>
                  <a:pt x="1422224" y="117235"/>
                </a:lnTo>
                <a:lnTo>
                  <a:pt x="1439572" y="117358"/>
                </a:lnTo>
                <a:lnTo>
                  <a:pt x="1448371" y="116909"/>
                </a:lnTo>
                <a:lnTo>
                  <a:pt x="1475247" y="111871"/>
                </a:lnTo>
                <a:lnTo>
                  <a:pt x="1489932" y="107273"/>
                </a:lnTo>
                <a:lnTo>
                  <a:pt x="1484090" y="103175"/>
                </a:lnTo>
                <a:lnTo>
                  <a:pt x="1449387" y="99637"/>
                </a:lnTo>
                <a:lnTo>
                  <a:pt x="243951" y="9070"/>
                </a:lnTo>
                <a:lnTo>
                  <a:pt x="791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1B14DD2D-08FB-8784-36D0-DA929715678D}"/>
              </a:ext>
            </a:extLst>
          </p:cNvPr>
          <p:cNvSpPr/>
          <p:nvPr/>
        </p:nvSpPr>
        <p:spPr>
          <a:xfrm>
            <a:off x="5752205" y="1433924"/>
            <a:ext cx="953653" cy="5285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A1A5B437-A3EC-F368-5FD5-6B339DE82DE9}"/>
              </a:ext>
            </a:extLst>
          </p:cNvPr>
          <p:cNvSpPr/>
          <p:nvPr/>
        </p:nvSpPr>
        <p:spPr>
          <a:xfrm>
            <a:off x="2942239" y="2186482"/>
            <a:ext cx="353265" cy="166699"/>
          </a:xfrm>
          <a:custGeom>
            <a:avLst/>
            <a:gdLst/>
            <a:ahLst/>
            <a:cxnLst/>
            <a:rect l="l" t="t" r="r" b="b"/>
            <a:pathLst>
              <a:path w="519429" h="245110">
                <a:moveTo>
                  <a:pt x="442550" y="152796"/>
                </a:moveTo>
                <a:lnTo>
                  <a:pt x="235076" y="152796"/>
                </a:lnTo>
                <a:lnTo>
                  <a:pt x="288600" y="156609"/>
                </a:lnTo>
                <a:lnTo>
                  <a:pt x="342229" y="164980"/>
                </a:lnTo>
                <a:lnTo>
                  <a:pt x="395096" y="178307"/>
                </a:lnTo>
                <a:lnTo>
                  <a:pt x="360009" y="182754"/>
                </a:lnTo>
                <a:lnTo>
                  <a:pt x="327469" y="191976"/>
                </a:lnTo>
                <a:lnTo>
                  <a:pt x="302835" y="210937"/>
                </a:lnTo>
                <a:lnTo>
                  <a:pt x="291464" y="244601"/>
                </a:lnTo>
                <a:lnTo>
                  <a:pt x="318321" y="244693"/>
                </a:lnTo>
                <a:lnTo>
                  <a:pt x="336010" y="233425"/>
                </a:lnTo>
                <a:lnTo>
                  <a:pt x="351079" y="218920"/>
                </a:lnTo>
                <a:lnTo>
                  <a:pt x="370077" y="209295"/>
                </a:lnTo>
                <a:lnTo>
                  <a:pt x="408795" y="208033"/>
                </a:lnTo>
                <a:lnTo>
                  <a:pt x="445785" y="201294"/>
                </a:lnTo>
                <a:lnTo>
                  <a:pt x="481466" y="192936"/>
                </a:lnTo>
                <a:lnTo>
                  <a:pt x="516254" y="186816"/>
                </a:lnTo>
                <a:lnTo>
                  <a:pt x="517713" y="166242"/>
                </a:lnTo>
                <a:lnTo>
                  <a:pt x="456818" y="166242"/>
                </a:lnTo>
                <a:lnTo>
                  <a:pt x="441705" y="165226"/>
                </a:lnTo>
                <a:lnTo>
                  <a:pt x="442252" y="156609"/>
                </a:lnTo>
                <a:lnTo>
                  <a:pt x="442550" y="152796"/>
                </a:lnTo>
                <a:close/>
              </a:path>
              <a:path w="519429" h="245110">
                <a:moveTo>
                  <a:pt x="60364" y="129875"/>
                </a:moveTo>
                <a:lnTo>
                  <a:pt x="32956" y="130508"/>
                </a:lnTo>
                <a:lnTo>
                  <a:pt x="10596" y="140690"/>
                </a:lnTo>
                <a:lnTo>
                  <a:pt x="0" y="167004"/>
                </a:lnTo>
                <a:lnTo>
                  <a:pt x="17472" y="180756"/>
                </a:lnTo>
                <a:lnTo>
                  <a:pt x="38242" y="177863"/>
                </a:lnTo>
                <a:lnTo>
                  <a:pt x="60846" y="168969"/>
                </a:lnTo>
                <a:lnTo>
                  <a:pt x="83819" y="164718"/>
                </a:lnTo>
                <a:lnTo>
                  <a:pt x="131818" y="157250"/>
                </a:lnTo>
                <a:lnTo>
                  <a:pt x="182527" y="153143"/>
                </a:lnTo>
                <a:lnTo>
                  <a:pt x="442550" y="152796"/>
                </a:lnTo>
                <a:lnTo>
                  <a:pt x="442849" y="148970"/>
                </a:lnTo>
                <a:lnTo>
                  <a:pt x="443356" y="140842"/>
                </a:lnTo>
                <a:lnTo>
                  <a:pt x="507754" y="140842"/>
                </a:lnTo>
                <a:lnTo>
                  <a:pt x="506640" y="140335"/>
                </a:lnTo>
                <a:lnTo>
                  <a:pt x="435737" y="140335"/>
                </a:lnTo>
                <a:lnTo>
                  <a:pt x="399515" y="132206"/>
                </a:lnTo>
                <a:lnTo>
                  <a:pt x="86105" y="132206"/>
                </a:lnTo>
                <a:lnTo>
                  <a:pt x="60364" y="129875"/>
                </a:lnTo>
                <a:close/>
              </a:path>
              <a:path w="519429" h="245110">
                <a:moveTo>
                  <a:pt x="507754" y="140842"/>
                </a:moveTo>
                <a:lnTo>
                  <a:pt x="443356" y="140842"/>
                </a:lnTo>
                <a:lnTo>
                  <a:pt x="450976" y="141350"/>
                </a:lnTo>
                <a:lnTo>
                  <a:pt x="450341" y="149478"/>
                </a:lnTo>
                <a:lnTo>
                  <a:pt x="457962" y="149987"/>
                </a:lnTo>
                <a:lnTo>
                  <a:pt x="457326" y="158114"/>
                </a:lnTo>
                <a:lnTo>
                  <a:pt x="456818" y="166242"/>
                </a:lnTo>
                <a:lnTo>
                  <a:pt x="517713" y="166242"/>
                </a:lnTo>
                <a:lnTo>
                  <a:pt x="519175" y="146050"/>
                </a:lnTo>
                <a:lnTo>
                  <a:pt x="507754" y="140842"/>
                </a:lnTo>
                <a:close/>
              </a:path>
              <a:path w="519429" h="245110">
                <a:moveTo>
                  <a:pt x="300989" y="0"/>
                </a:moveTo>
                <a:lnTo>
                  <a:pt x="303701" y="39734"/>
                </a:lnTo>
                <a:lnTo>
                  <a:pt x="329602" y="66936"/>
                </a:lnTo>
                <a:lnTo>
                  <a:pt x="406690" y="110536"/>
                </a:lnTo>
                <a:lnTo>
                  <a:pt x="435737" y="140335"/>
                </a:lnTo>
                <a:lnTo>
                  <a:pt x="506640" y="140335"/>
                </a:lnTo>
                <a:lnTo>
                  <a:pt x="473973" y="125442"/>
                </a:lnTo>
                <a:lnTo>
                  <a:pt x="434927" y="98345"/>
                </a:lnTo>
                <a:lnTo>
                  <a:pt x="395999" y="69701"/>
                </a:lnTo>
                <a:lnTo>
                  <a:pt x="351154" y="44450"/>
                </a:lnTo>
                <a:lnTo>
                  <a:pt x="342763" y="29396"/>
                </a:lnTo>
                <a:lnTo>
                  <a:pt x="335168" y="13652"/>
                </a:lnTo>
                <a:lnTo>
                  <a:pt x="323026" y="2194"/>
                </a:lnTo>
                <a:lnTo>
                  <a:pt x="300989" y="0"/>
                </a:lnTo>
                <a:close/>
              </a:path>
              <a:path w="519429" h="245110">
                <a:moveTo>
                  <a:pt x="280145" y="120420"/>
                </a:moveTo>
                <a:lnTo>
                  <a:pt x="227141" y="121050"/>
                </a:lnTo>
                <a:lnTo>
                  <a:pt x="176114" y="123821"/>
                </a:lnTo>
                <a:lnTo>
                  <a:pt x="128593" y="127838"/>
                </a:lnTo>
                <a:lnTo>
                  <a:pt x="86105" y="132206"/>
                </a:lnTo>
                <a:lnTo>
                  <a:pt x="399515" y="132206"/>
                </a:lnTo>
                <a:lnTo>
                  <a:pt x="385971" y="129167"/>
                </a:lnTo>
                <a:lnTo>
                  <a:pt x="333598" y="122828"/>
                </a:lnTo>
                <a:lnTo>
                  <a:pt x="280145" y="120420"/>
                </a:lnTo>
                <a:close/>
              </a:path>
            </a:pathLst>
          </a:custGeom>
          <a:solidFill>
            <a:srgbClr val="EB8F39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3DD0BBE0-ABF6-B0D2-3450-29768E5BE96F}"/>
              </a:ext>
            </a:extLst>
          </p:cNvPr>
          <p:cNvSpPr/>
          <p:nvPr/>
        </p:nvSpPr>
        <p:spPr>
          <a:xfrm>
            <a:off x="2942239" y="2186482"/>
            <a:ext cx="353265" cy="166699"/>
          </a:xfrm>
          <a:custGeom>
            <a:avLst/>
            <a:gdLst/>
            <a:ahLst/>
            <a:cxnLst/>
            <a:rect l="l" t="t" r="r" b="b"/>
            <a:pathLst>
              <a:path w="519429" h="245110">
                <a:moveTo>
                  <a:pt x="516254" y="186816"/>
                </a:moveTo>
                <a:lnTo>
                  <a:pt x="481466" y="192936"/>
                </a:lnTo>
                <a:lnTo>
                  <a:pt x="445785" y="201294"/>
                </a:lnTo>
                <a:lnTo>
                  <a:pt x="408795" y="208033"/>
                </a:lnTo>
                <a:lnTo>
                  <a:pt x="370077" y="209295"/>
                </a:lnTo>
                <a:lnTo>
                  <a:pt x="351079" y="218920"/>
                </a:lnTo>
                <a:lnTo>
                  <a:pt x="336010" y="233425"/>
                </a:lnTo>
                <a:lnTo>
                  <a:pt x="318321" y="244693"/>
                </a:lnTo>
                <a:lnTo>
                  <a:pt x="291464" y="244601"/>
                </a:lnTo>
                <a:lnTo>
                  <a:pt x="302835" y="210937"/>
                </a:lnTo>
                <a:lnTo>
                  <a:pt x="327469" y="191976"/>
                </a:lnTo>
                <a:lnTo>
                  <a:pt x="360009" y="182754"/>
                </a:lnTo>
                <a:lnTo>
                  <a:pt x="395096" y="178307"/>
                </a:lnTo>
                <a:lnTo>
                  <a:pt x="342229" y="164980"/>
                </a:lnTo>
                <a:lnTo>
                  <a:pt x="288600" y="156609"/>
                </a:lnTo>
                <a:lnTo>
                  <a:pt x="235076" y="152796"/>
                </a:lnTo>
                <a:lnTo>
                  <a:pt x="182527" y="153143"/>
                </a:lnTo>
                <a:lnTo>
                  <a:pt x="131818" y="157250"/>
                </a:lnTo>
                <a:lnTo>
                  <a:pt x="83819" y="164718"/>
                </a:lnTo>
                <a:lnTo>
                  <a:pt x="60846" y="168969"/>
                </a:lnTo>
                <a:lnTo>
                  <a:pt x="38242" y="177863"/>
                </a:lnTo>
                <a:lnTo>
                  <a:pt x="17472" y="180756"/>
                </a:lnTo>
                <a:lnTo>
                  <a:pt x="0" y="167004"/>
                </a:lnTo>
                <a:lnTo>
                  <a:pt x="10596" y="140690"/>
                </a:lnTo>
                <a:lnTo>
                  <a:pt x="32956" y="130508"/>
                </a:lnTo>
                <a:lnTo>
                  <a:pt x="60364" y="129875"/>
                </a:lnTo>
                <a:lnTo>
                  <a:pt x="86105" y="132206"/>
                </a:lnTo>
                <a:lnTo>
                  <a:pt x="128593" y="127838"/>
                </a:lnTo>
                <a:lnTo>
                  <a:pt x="176114" y="123821"/>
                </a:lnTo>
                <a:lnTo>
                  <a:pt x="227141" y="121050"/>
                </a:lnTo>
                <a:lnTo>
                  <a:pt x="280145" y="120420"/>
                </a:lnTo>
                <a:lnTo>
                  <a:pt x="333598" y="122828"/>
                </a:lnTo>
                <a:lnTo>
                  <a:pt x="385971" y="129167"/>
                </a:lnTo>
                <a:lnTo>
                  <a:pt x="435737" y="140335"/>
                </a:lnTo>
                <a:lnTo>
                  <a:pt x="406690" y="110536"/>
                </a:lnTo>
                <a:lnTo>
                  <a:pt x="367622" y="88303"/>
                </a:lnTo>
                <a:lnTo>
                  <a:pt x="329602" y="66936"/>
                </a:lnTo>
                <a:lnTo>
                  <a:pt x="303701" y="39734"/>
                </a:lnTo>
                <a:lnTo>
                  <a:pt x="300989" y="0"/>
                </a:lnTo>
                <a:lnTo>
                  <a:pt x="323026" y="2194"/>
                </a:lnTo>
                <a:lnTo>
                  <a:pt x="335168" y="13652"/>
                </a:lnTo>
                <a:lnTo>
                  <a:pt x="342763" y="29396"/>
                </a:lnTo>
                <a:lnTo>
                  <a:pt x="351154" y="44450"/>
                </a:lnTo>
                <a:lnTo>
                  <a:pt x="395999" y="69701"/>
                </a:lnTo>
                <a:lnTo>
                  <a:pt x="434927" y="98345"/>
                </a:lnTo>
                <a:lnTo>
                  <a:pt x="473973" y="125442"/>
                </a:lnTo>
                <a:lnTo>
                  <a:pt x="519175" y="146050"/>
                </a:lnTo>
                <a:lnTo>
                  <a:pt x="518612" y="153562"/>
                </a:lnTo>
                <a:lnTo>
                  <a:pt x="517905" y="163385"/>
                </a:lnTo>
                <a:lnTo>
                  <a:pt x="517104" y="174732"/>
                </a:lnTo>
                <a:lnTo>
                  <a:pt x="516254" y="186816"/>
                </a:lnTo>
              </a:path>
            </a:pathLst>
          </a:custGeom>
          <a:ln w="9525">
            <a:solidFill>
              <a:srgbClr val="EB8F39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EC91FC15-06B1-5808-0791-791F4AE838BD}"/>
              </a:ext>
            </a:extLst>
          </p:cNvPr>
          <p:cNvSpPr/>
          <p:nvPr/>
        </p:nvSpPr>
        <p:spPr>
          <a:xfrm>
            <a:off x="3242644" y="2282269"/>
            <a:ext cx="11228" cy="17275"/>
          </a:xfrm>
          <a:custGeom>
            <a:avLst/>
            <a:gdLst/>
            <a:ahLst/>
            <a:cxnLst/>
            <a:rect l="l" t="t" r="r" b="b"/>
            <a:pathLst>
              <a:path w="16510" h="25400">
                <a:moveTo>
                  <a:pt x="1650" y="0"/>
                </a:moveTo>
                <a:lnTo>
                  <a:pt x="1143" y="8127"/>
                </a:lnTo>
                <a:lnTo>
                  <a:pt x="508" y="16256"/>
                </a:lnTo>
                <a:lnTo>
                  <a:pt x="0" y="24384"/>
                </a:lnTo>
                <a:lnTo>
                  <a:pt x="7493" y="24892"/>
                </a:lnTo>
                <a:lnTo>
                  <a:pt x="15112" y="25400"/>
                </a:lnTo>
                <a:lnTo>
                  <a:pt x="15621" y="17272"/>
                </a:lnTo>
                <a:lnTo>
                  <a:pt x="16256" y="9144"/>
                </a:lnTo>
                <a:lnTo>
                  <a:pt x="8636" y="8636"/>
                </a:lnTo>
                <a:lnTo>
                  <a:pt x="9271" y="508"/>
                </a:lnTo>
                <a:lnTo>
                  <a:pt x="1650" y="0"/>
                </a:lnTo>
              </a:path>
            </a:pathLst>
          </a:custGeom>
          <a:ln w="9525">
            <a:solidFill>
              <a:srgbClr val="EB8F39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7" name="object 23">
            <a:extLst>
              <a:ext uri="{FF2B5EF4-FFF2-40B4-BE49-F238E27FC236}">
                <a16:creationId xmlns:a16="http://schemas.microsoft.com/office/drawing/2014/main" id="{AC23F99B-0D59-E516-47AA-E1AAB4720B23}"/>
              </a:ext>
            </a:extLst>
          </p:cNvPr>
          <p:cNvSpPr/>
          <p:nvPr/>
        </p:nvSpPr>
        <p:spPr>
          <a:xfrm>
            <a:off x="1589726" y="1948680"/>
            <a:ext cx="1297665" cy="4415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8" name="object 24">
            <a:extLst>
              <a:ext uri="{FF2B5EF4-FFF2-40B4-BE49-F238E27FC236}">
                <a16:creationId xmlns:a16="http://schemas.microsoft.com/office/drawing/2014/main" id="{2466262C-F346-D703-6635-E323C0E85ECF}"/>
              </a:ext>
            </a:extLst>
          </p:cNvPr>
          <p:cNvSpPr/>
          <p:nvPr/>
        </p:nvSpPr>
        <p:spPr>
          <a:xfrm>
            <a:off x="1829152" y="2059592"/>
            <a:ext cx="842653" cy="2943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29" name="object 25">
            <a:extLst>
              <a:ext uri="{FF2B5EF4-FFF2-40B4-BE49-F238E27FC236}">
                <a16:creationId xmlns:a16="http://schemas.microsoft.com/office/drawing/2014/main" id="{B4FBAB20-7C37-91CC-88DE-2995832361CD}"/>
              </a:ext>
            </a:extLst>
          </p:cNvPr>
          <p:cNvSpPr/>
          <p:nvPr/>
        </p:nvSpPr>
        <p:spPr>
          <a:xfrm>
            <a:off x="1560705" y="1959762"/>
            <a:ext cx="1326254" cy="4098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0" name="object 26">
            <a:extLst>
              <a:ext uri="{FF2B5EF4-FFF2-40B4-BE49-F238E27FC236}">
                <a16:creationId xmlns:a16="http://schemas.microsoft.com/office/drawing/2014/main" id="{CF61CD72-2037-CF0D-353F-05BE2D462502}"/>
              </a:ext>
            </a:extLst>
          </p:cNvPr>
          <p:cNvSpPr txBox="1"/>
          <p:nvPr/>
        </p:nvSpPr>
        <p:spPr>
          <a:xfrm>
            <a:off x="1917771" y="2098036"/>
            <a:ext cx="668525" cy="1465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8637">
              <a:spcBef>
                <a:spcPts val="82"/>
              </a:spcBef>
            </a:pPr>
            <a:r>
              <a:rPr sz="884" i="1" spc="7" dirty="0">
                <a:latin typeface="Georgia"/>
                <a:cs typeface="Georgia"/>
              </a:rPr>
              <a:t>Итерация</a:t>
            </a:r>
            <a:r>
              <a:rPr sz="884" i="1" spc="-31" dirty="0">
                <a:latin typeface="Georgia"/>
                <a:cs typeface="Georgia"/>
              </a:rPr>
              <a:t> </a:t>
            </a:r>
            <a:r>
              <a:rPr sz="884" i="1" spc="3" dirty="0">
                <a:latin typeface="Georgia"/>
                <a:cs typeface="Georgia"/>
              </a:rPr>
              <a:t>1</a:t>
            </a:r>
            <a:endParaRPr sz="884">
              <a:latin typeface="Georgia"/>
              <a:cs typeface="Georgia"/>
            </a:endParaRPr>
          </a:p>
        </p:txBody>
      </p:sp>
      <p:sp>
        <p:nvSpPr>
          <p:cNvPr id="31" name="object 27">
            <a:extLst>
              <a:ext uri="{FF2B5EF4-FFF2-40B4-BE49-F238E27FC236}">
                <a16:creationId xmlns:a16="http://schemas.microsoft.com/office/drawing/2014/main" id="{9998E7A0-C0C6-0F61-A420-D298B10B034B}"/>
              </a:ext>
            </a:extLst>
          </p:cNvPr>
          <p:cNvSpPr/>
          <p:nvPr/>
        </p:nvSpPr>
        <p:spPr>
          <a:xfrm>
            <a:off x="4964226" y="2238393"/>
            <a:ext cx="353265" cy="166699"/>
          </a:xfrm>
          <a:custGeom>
            <a:avLst/>
            <a:gdLst/>
            <a:ahLst/>
            <a:cxnLst/>
            <a:rect l="l" t="t" r="r" b="b"/>
            <a:pathLst>
              <a:path w="519429" h="245110">
                <a:moveTo>
                  <a:pt x="442605" y="152796"/>
                </a:moveTo>
                <a:lnTo>
                  <a:pt x="235156" y="152796"/>
                </a:lnTo>
                <a:lnTo>
                  <a:pt x="288699" y="156609"/>
                </a:lnTo>
                <a:lnTo>
                  <a:pt x="342347" y="164980"/>
                </a:lnTo>
                <a:lnTo>
                  <a:pt x="395224" y="178308"/>
                </a:lnTo>
                <a:lnTo>
                  <a:pt x="360136" y="182754"/>
                </a:lnTo>
                <a:lnTo>
                  <a:pt x="327596" y="191976"/>
                </a:lnTo>
                <a:lnTo>
                  <a:pt x="302962" y="210937"/>
                </a:lnTo>
                <a:lnTo>
                  <a:pt x="291592" y="244601"/>
                </a:lnTo>
                <a:lnTo>
                  <a:pt x="318430" y="244691"/>
                </a:lnTo>
                <a:lnTo>
                  <a:pt x="336089" y="233410"/>
                </a:lnTo>
                <a:lnTo>
                  <a:pt x="351153" y="218866"/>
                </a:lnTo>
                <a:lnTo>
                  <a:pt x="370204" y="209168"/>
                </a:lnTo>
                <a:lnTo>
                  <a:pt x="408922" y="207960"/>
                </a:lnTo>
                <a:lnTo>
                  <a:pt x="445912" y="201215"/>
                </a:lnTo>
                <a:lnTo>
                  <a:pt x="481593" y="192827"/>
                </a:lnTo>
                <a:lnTo>
                  <a:pt x="516381" y="186689"/>
                </a:lnTo>
                <a:lnTo>
                  <a:pt x="517812" y="166242"/>
                </a:lnTo>
                <a:lnTo>
                  <a:pt x="456946" y="166242"/>
                </a:lnTo>
                <a:lnTo>
                  <a:pt x="441705" y="165226"/>
                </a:lnTo>
                <a:lnTo>
                  <a:pt x="442371" y="156609"/>
                </a:lnTo>
                <a:lnTo>
                  <a:pt x="442605" y="152796"/>
                </a:lnTo>
                <a:close/>
              </a:path>
              <a:path w="519429" h="245110">
                <a:moveTo>
                  <a:pt x="60436" y="129803"/>
                </a:moveTo>
                <a:lnTo>
                  <a:pt x="33020" y="130444"/>
                </a:lnTo>
                <a:lnTo>
                  <a:pt x="10652" y="140634"/>
                </a:lnTo>
                <a:lnTo>
                  <a:pt x="0" y="167004"/>
                </a:lnTo>
                <a:lnTo>
                  <a:pt x="17474" y="180756"/>
                </a:lnTo>
                <a:lnTo>
                  <a:pt x="38258" y="177863"/>
                </a:lnTo>
                <a:lnTo>
                  <a:pt x="60900" y="168969"/>
                </a:lnTo>
                <a:lnTo>
                  <a:pt x="83947" y="164718"/>
                </a:lnTo>
                <a:lnTo>
                  <a:pt x="131901" y="157250"/>
                </a:lnTo>
                <a:lnTo>
                  <a:pt x="182597" y="153143"/>
                </a:lnTo>
                <a:lnTo>
                  <a:pt x="442605" y="152796"/>
                </a:lnTo>
                <a:lnTo>
                  <a:pt x="442849" y="148843"/>
                </a:lnTo>
                <a:lnTo>
                  <a:pt x="443483" y="140715"/>
                </a:lnTo>
                <a:lnTo>
                  <a:pt x="507521" y="140715"/>
                </a:lnTo>
                <a:lnTo>
                  <a:pt x="506411" y="140208"/>
                </a:lnTo>
                <a:lnTo>
                  <a:pt x="435864" y="140208"/>
                </a:lnTo>
                <a:lnTo>
                  <a:pt x="399642" y="132079"/>
                </a:lnTo>
                <a:lnTo>
                  <a:pt x="86233" y="132079"/>
                </a:lnTo>
                <a:lnTo>
                  <a:pt x="60436" y="129803"/>
                </a:lnTo>
                <a:close/>
              </a:path>
              <a:path w="519429" h="245110">
                <a:moveTo>
                  <a:pt x="507521" y="140715"/>
                </a:moveTo>
                <a:lnTo>
                  <a:pt x="443483" y="140715"/>
                </a:lnTo>
                <a:lnTo>
                  <a:pt x="450976" y="141350"/>
                </a:lnTo>
                <a:lnTo>
                  <a:pt x="450469" y="149478"/>
                </a:lnTo>
                <a:lnTo>
                  <a:pt x="458089" y="149987"/>
                </a:lnTo>
                <a:lnTo>
                  <a:pt x="457453" y="158114"/>
                </a:lnTo>
                <a:lnTo>
                  <a:pt x="456946" y="166242"/>
                </a:lnTo>
                <a:lnTo>
                  <a:pt x="517812" y="166242"/>
                </a:lnTo>
                <a:lnTo>
                  <a:pt x="519175" y="146050"/>
                </a:lnTo>
                <a:lnTo>
                  <a:pt x="507521" y="140715"/>
                </a:lnTo>
                <a:close/>
              </a:path>
              <a:path w="519429" h="245110">
                <a:moveTo>
                  <a:pt x="300990" y="0"/>
                </a:moveTo>
                <a:lnTo>
                  <a:pt x="303763" y="39684"/>
                </a:lnTo>
                <a:lnTo>
                  <a:pt x="329702" y="66873"/>
                </a:lnTo>
                <a:lnTo>
                  <a:pt x="406816" y="110459"/>
                </a:lnTo>
                <a:lnTo>
                  <a:pt x="435864" y="140208"/>
                </a:lnTo>
                <a:lnTo>
                  <a:pt x="506411" y="140208"/>
                </a:lnTo>
                <a:lnTo>
                  <a:pt x="473993" y="125370"/>
                </a:lnTo>
                <a:lnTo>
                  <a:pt x="434990" y="98250"/>
                </a:lnTo>
                <a:lnTo>
                  <a:pt x="396107" y="69629"/>
                </a:lnTo>
                <a:lnTo>
                  <a:pt x="351281" y="44450"/>
                </a:lnTo>
                <a:lnTo>
                  <a:pt x="342888" y="29396"/>
                </a:lnTo>
                <a:lnTo>
                  <a:pt x="335279" y="13652"/>
                </a:lnTo>
                <a:lnTo>
                  <a:pt x="323099" y="2194"/>
                </a:lnTo>
                <a:lnTo>
                  <a:pt x="300990" y="0"/>
                </a:lnTo>
                <a:close/>
              </a:path>
              <a:path w="519429" h="245110">
                <a:moveTo>
                  <a:pt x="280272" y="120293"/>
                </a:moveTo>
                <a:lnTo>
                  <a:pt x="227268" y="120923"/>
                </a:lnTo>
                <a:lnTo>
                  <a:pt x="176241" y="123694"/>
                </a:lnTo>
                <a:lnTo>
                  <a:pt x="128720" y="127711"/>
                </a:lnTo>
                <a:lnTo>
                  <a:pt x="86233" y="132079"/>
                </a:lnTo>
                <a:lnTo>
                  <a:pt x="399642" y="132079"/>
                </a:lnTo>
                <a:lnTo>
                  <a:pt x="386098" y="129040"/>
                </a:lnTo>
                <a:lnTo>
                  <a:pt x="333725" y="122701"/>
                </a:lnTo>
                <a:lnTo>
                  <a:pt x="280272" y="120293"/>
                </a:lnTo>
                <a:close/>
              </a:path>
            </a:pathLst>
          </a:custGeom>
          <a:solidFill>
            <a:srgbClr val="EB8F39"/>
          </a:solid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2" name="object 28">
            <a:extLst>
              <a:ext uri="{FF2B5EF4-FFF2-40B4-BE49-F238E27FC236}">
                <a16:creationId xmlns:a16="http://schemas.microsoft.com/office/drawing/2014/main" id="{8DA027AC-00FD-6BF4-89E9-3544E7401A11}"/>
              </a:ext>
            </a:extLst>
          </p:cNvPr>
          <p:cNvSpPr/>
          <p:nvPr/>
        </p:nvSpPr>
        <p:spPr>
          <a:xfrm>
            <a:off x="4964226" y="2238393"/>
            <a:ext cx="353265" cy="166699"/>
          </a:xfrm>
          <a:custGeom>
            <a:avLst/>
            <a:gdLst/>
            <a:ahLst/>
            <a:cxnLst/>
            <a:rect l="l" t="t" r="r" b="b"/>
            <a:pathLst>
              <a:path w="519429" h="245110">
                <a:moveTo>
                  <a:pt x="516381" y="186689"/>
                </a:moveTo>
                <a:lnTo>
                  <a:pt x="481593" y="192827"/>
                </a:lnTo>
                <a:lnTo>
                  <a:pt x="445912" y="201215"/>
                </a:lnTo>
                <a:lnTo>
                  <a:pt x="408922" y="207960"/>
                </a:lnTo>
                <a:lnTo>
                  <a:pt x="370204" y="209168"/>
                </a:lnTo>
                <a:lnTo>
                  <a:pt x="351153" y="218866"/>
                </a:lnTo>
                <a:lnTo>
                  <a:pt x="336089" y="233410"/>
                </a:lnTo>
                <a:lnTo>
                  <a:pt x="318430" y="244691"/>
                </a:lnTo>
                <a:lnTo>
                  <a:pt x="291592" y="244601"/>
                </a:lnTo>
                <a:lnTo>
                  <a:pt x="302962" y="210937"/>
                </a:lnTo>
                <a:lnTo>
                  <a:pt x="327596" y="191976"/>
                </a:lnTo>
                <a:lnTo>
                  <a:pt x="360136" y="182754"/>
                </a:lnTo>
                <a:lnTo>
                  <a:pt x="395224" y="178308"/>
                </a:lnTo>
                <a:lnTo>
                  <a:pt x="342347" y="164980"/>
                </a:lnTo>
                <a:lnTo>
                  <a:pt x="288699" y="156609"/>
                </a:lnTo>
                <a:lnTo>
                  <a:pt x="235156" y="152796"/>
                </a:lnTo>
                <a:lnTo>
                  <a:pt x="182597" y="153143"/>
                </a:lnTo>
                <a:lnTo>
                  <a:pt x="131901" y="157250"/>
                </a:lnTo>
                <a:lnTo>
                  <a:pt x="83947" y="164718"/>
                </a:lnTo>
                <a:lnTo>
                  <a:pt x="60900" y="168969"/>
                </a:lnTo>
                <a:lnTo>
                  <a:pt x="38258" y="177863"/>
                </a:lnTo>
                <a:lnTo>
                  <a:pt x="17474" y="180756"/>
                </a:lnTo>
                <a:lnTo>
                  <a:pt x="0" y="167004"/>
                </a:lnTo>
                <a:lnTo>
                  <a:pt x="10652" y="140634"/>
                </a:lnTo>
                <a:lnTo>
                  <a:pt x="33020" y="130444"/>
                </a:lnTo>
                <a:lnTo>
                  <a:pt x="60436" y="129803"/>
                </a:lnTo>
                <a:lnTo>
                  <a:pt x="86233" y="132079"/>
                </a:lnTo>
                <a:lnTo>
                  <a:pt x="128720" y="127711"/>
                </a:lnTo>
                <a:lnTo>
                  <a:pt x="176241" y="123694"/>
                </a:lnTo>
                <a:lnTo>
                  <a:pt x="227268" y="120923"/>
                </a:lnTo>
                <a:lnTo>
                  <a:pt x="280272" y="120293"/>
                </a:lnTo>
                <a:lnTo>
                  <a:pt x="333725" y="122701"/>
                </a:lnTo>
                <a:lnTo>
                  <a:pt x="386098" y="129040"/>
                </a:lnTo>
                <a:lnTo>
                  <a:pt x="435864" y="140208"/>
                </a:lnTo>
                <a:lnTo>
                  <a:pt x="406816" y="110459"/>
                </a:lnTo>
                <a:lnTo>
                  <a:pt x="367741" y="88239"/>
                </a:lnTo>
                <a:lnTo>
                  <a:pt x="329702" y="66873"/>
                </a:lnTo>
                <a:lnTo>
                  <a:pt x="303763" y="39684"/>
                </a:lnTo>
                <a:lnTo>
                  <a:pt x="300990" y="0"/>
                </a:lnTo>
                <a:lnTo>
                  <a:pt x="323099" y="2194"/>
                </a:lnTo>
                <a:lnTo>
                  <a:pt x="335279" y="13652"/>
                </a:lnTo>
                <a:lnTo>
                  <a:pt x="342888" y="29396"/>
                </a:lnTo>
                <a:lnTo>
                  <a:pt x="351281" y="44450"/>
                </a:lnTo>
                <a:lnTo>
                  <a:pt x="396107" y="69629"/>
                </a:lnTo>
                <a:lnTo>
                  <a:pt x="434990" y="98250"/>
                </a:lnTo>
                <a:lnTo>
                  <a:pt x="473993" y="125370"/>
                </a:lnTo>
                <a:lnTo>
                  <a:pt x="519175" y="146050"/>
                </a:lnTo>
                <a:lnTo>
                  <a:pt x="518685" y="153542"/>
                </a:lnTo>
                <a:lnTo>
                  <a:pt x="518017" y="163321"/>
                </a:lnTo>
                <a:lnTo>
                  <a:pt x="517229" y="174624"/>
                </a:lnTo>
                <a:lnTo>
                  <a:pt x="516381" y="186689"/>
                </a:lnTo>
                <a:close/>
              </a:path>
            </a:pathLst>
          </a:custGeom>
          <a:ln w="9525">
            <a:solidFill>
              <a:srgbClr val="EB8F39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3" name="object 29">
            <a:extLst>
              <a:ext uri="{FF2B5EF4-FFF2-40B4-BE49-F238E27FC236}">
                <a16:creationId xmlns:a16="http://schemas.microsoft.com/office/drawing/2014/main" id="{9D77AC59-107B-FF01-BF5D-44E86F921267}"/>
              </a:ext>
            </a:extLst>
          </p:cNvPr>
          <p:cNvSpPr/>
          <p:nvPr/>
        </p:nvSpPr>
        <p:spPr>
          <a:xfrm>
            <a:off x="5264630" y="2334093"/>
            <a:ext cx="11228" cy="17706"/>
          </a:xfrm>
          <a:custGeom>
            <a:avLst/>
            <a:gdLst/>
            <a:ahLst/>
            <a:cxnLst/>
            <a:rect l="l" t="t" r="r" b="b"/>
            <a:pathLst>
              <a:path w="16509" h="26035">
                <a:moveTo>
                  <a:pt x="1777" y="0"/>
                </a:moveTo>
                <a:lnTo>
                  <a:pt x="1143" y="8127"/>
                </a:lnTo>
                <a:lnTo>
                  <a:pt x="635" y="16383"/>
                </a:lnTo>
                <a:lnTo>
                  <a:pt x="0" y="24511"/>
                </a:lnTo>
                <a:lnTo>
                  <a:pt x="7620" y="25019"/>
                </a:lnTo>
                <a:lnTo>
                  <a:pt x="15240" y="25526"/>
                </a:lnTo>
                <a:lnTo>
                  <a:pt x="15748" y="17399"/>
                </a:lnTo>
                <a:lnTo>
                  <a:pt x="16383" y="9271"/>
                </a:lnTo>
                <a:lnTo>
                  <a:pt x="8763" y="8762"/>
                </a:lnTo>
                <a:lnTo>
                  <a:pt x="9271" y="635"/>
                </a:lnTo>
                <a:lnTo>
                  <a:pt x="1777" y="0"/>
                </a:lnTo>
                <a:close/>
              </a:path>
            </a:pathLst>
          </a:custGeom>
          <a:ln w="9525">
            <a:solidFill>
              <a:srgbClr val="EB8F39"/>
            </a:solidFill>
          </a:ln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4" name="object 30">
            <a:extLst>
              <a:ext uri="{FF2B5EF4-FFF2-40B4-BE49-F238E27FC236}">
                <a16:creationId xmlns:a16="http://schemas.microsoft.com/office/drawing/2014/main" id="{D8CAFB5A-FD46-BC53-EC5C-8259CA46907B}"/>
              </a:ext>
            </a:extLst>
          </p:cNvPr>
          <p:cNvSpPr/>
          <p:nvPr/>
        </p:nvSpPr>
        <p:spPr>
          <a:xfrm>
            <a:off x="3605668" y="1993249"/>
            <a:ext cx="1298701" cy="46643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5" name="object 31">
            <a:extLst>
              <a:ext uri="{FF2B5EF4-FFF2-40B4-BE49-F238E27FC236}">
                <a16:creationId xmlns:a16="http://schemas.microsoft.com/office/drawing/2014/main" id="{60484A4B-4BA1-D9F5-6234-185425247A36}"/>
              </a:ext>
            </a:extLst>
          </p:cNvPr>
          <p:cNvSpPr/>
          <p:nvPr/>
        </p:nvSpPr>
        <p:spPr>
          <a:xfrm>
            <a:off x="3837839" y="2116598"/>
            <a:ext cx="857155" cy="29436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5C66CF77-9411-5FAB-5A01-C3A2125F6EDB}"/>
              </a:ext>
            </a:extLst>
          </p:cNvPr>
          <p:cNvSpPr/>
          <p:nvPr/>
        </p:nvSpPr>
        <p:spPr>
          <a:xfrm>
            <a:off x="3576647" y="2003817"/>
            <a:ext cx="1327291" cy="4371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7" name="object 33">
            <a:extLst>
              <a:ext uri="{FF2B5EF4-FFF2-40B4-BE49-F238E27FC236}">
                <a16:creationId xmlns:a16="http://schemas.microsoft.com/office/drawing/2014/main" id="{50C88413-0529-9BB2-C3CE-37E6FABF7255}"/>
              </a:ext>
            </a:extLst>
          </p:cNvPr>
          <p:cNvSpPr txBox="1"/>
          <p:nvPr/>
        </p:nvSpPr>
        <p:spPr>
          <a:xfrm>
            <a:off x="3926630" y="2155474"/>
            <a:ext cx="683641" cy="1465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8637">
              <a:spcBef>
                <a:spcPts val="82"/>
              </a:spcBef>
            </a:pPr>
            <a:r>
              <a:rPr sz="884" i="1" spc="7" dirty="0">
                <a:latin typeface="Georgia"/>
                <a:cs typeface="Georgia"/>
              </a:rPr>
              <a:t>Итерация</a:t>
            </a:r>
            <a:r>
              <a:rPr sz="884" i="1" spc="-27" dirty="0">
                <a:latin typeface="Georgia"/>
                <a:cs typeface="Georgia"/>
              </a:rPr>
              <a:t> </a:t>
            </a:r>
            <a:r>
              <a:rPr sz="884" i="1" spc="7" dirty="0">
                <a:latin typeface="Georgia"/>
                <a:cs typeface="Georgia"/>
              </a:rPr>
              <a:t>2</a:t>
            </a:r>
            <a:endParaRPr sz="884">
              <a:latin typeface="Georgia"/>
              <a:cs typeface="Georgia"/>
            </a:endParaRPr>
          </a:p>
        </p:txBody>
      </p:sp>
      <p:sp>
        <p:nvSpPr>
          <p:cNvPr id="38" name="object 34">
            <a:extLst>
              <a:ext uri="{FF2B5EF4-FFF2-40B4-BE49-F238E27FC236}">
                <a16:creationId xmlns:a16="http://schemas.microsoft.com/office/drawing/2014/main" id="{5997480E-5708-C12A-6B31-C6DEBB6EE0D9}"/>
              </a:ext>
            </a:extLst>
          </p:cNvPr>
          <p:cNvSpPr/>
          <p:nvPr/>
        </p:nvSpPr>
        <p:spPr>
          <a:xfrm>
            <a:off x="5587405" y="1999468"/>
            <a:ext cx="1297665" cy="4602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39" name="object 35">
            <a:extLst>
              <a:ext uri="{FF2B5EF4-FFF2-40B4-BE49-F238E27FC236}">
                <a16:creationId xmlns:a16="http://schemas.microsoft.com/office/drawing/2014/main" id="{A91717B1-51E4-7E18-5D4E-1F03C3610987}"/>
              </a:ext>
            </a:extLst>
          </p:cNvPr>
          <p:cNvSpPr/>
          <p:nvPr/>
        </p:nvSpPr>
        <p:spPr>
          <a:xfrm>
            <a:off x="5819575" y="2120744"/>
            <a:ext cx="857155" cy="2943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0" name="object 36">
            <a:extLst>
              <a:ext uri="{FF2B5EF4-FFF2-40B4-BE49-F238E27FC236}">
                <a16:creationId xmlns:a16="http://schemas.microsoft.com/office/drawing/2014/main" id="{3F65250A-60E5-A756-AA60-AB957AA60924}"/>
              </a:ext>
            </a:extLst>
          </p:cNvPr>
          <p:cNvSpPr/>
          <p:nvPr/>
        </p:nvSpPr>
        <p:spPr>
          <a:xfrm>
            <a:off x="5558384" y="2009886"/>
            <a:ext cx="1326254" cy="4311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952"/>
          </a:p>
        </p:txBody>
      </p:sp>
      <p:sp>
        <p:nvSpPr>
          <p:cNvPr id="41" name="object 37">
            <a:extLst>
              <a:ext uri="{FF2B5EF4-FFF2-40B4-BE49-F238E27FC236}">
                <a16:creationId xmlns:a16="http://schemas.microsoft.com/office/drawing/2014/main" id="{56BB14AA-7527-2E73-45D3-1137F86A2713}"/>
              </a:ext>
            </a:extLst>
          </p:cNvPr>
          <p:cNvSpPr txBox="1"/>
          <p:nvPr/>
        </p:nvSpPr>
        <p:spPr>
          <a:xfrm>
            <a:off x="5908799" y="2158584"/>
            <a:ext cx="682777" cy="146529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8637">
              <a:spcBef>
                <a:spcPts val="82"/>
              </a:spcBef>
            </a:pPr>
            <a:r>
              <a:rPr sz="884" i="1" spc="7" dirty="0">
                <a:latin typeface="Georgia"/>
                <a:cs typeface="Georgia"/>
              </a:rPr>
              <a:t>Итерация</a:t>
            </a:r>
            <a:r>
              <a:rPr sz="884" i="1" spc="-31" dirty="0">
                <a:latin typeface="Georgia"/>
                <a:cs typeface="Georgia"/>
              </a:rPr>
              <a:t> </a:t>
            </a:r>
            <a:r>
              <a:rPr sz="884" i="1" spc="7" dirty="0">
                <a:latin typeface="Georgia"/>
                <a:cs typeface="Georgia"/>
              </a:rPr>
              <a:t>3</a:t>
            </a:r>
            <a:endParaRPr sz="884"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50863379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1581</Words>
  <Application>Microsoft Office PowerPoint</Application>
  <PresentationFormat>Экран (16:9)</PresentationFormat>
  <Paragraphs>332</Paragraphs>
  <Slides>46</Slides>
  <Notes>46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46</vt:i4>
      </vt:variant>
    </vt:vector>
  </HeadingPairs>
  <TitlesOfParts>
    <vt:vector size="53" baseType="lpstr">
      <vt:lpstr>Arial</vt:lpstr>
      <vt:lpstr>Georgia</vt:lpstr>
      <vt:lpstr>Roboto Light</vt:lpstr>
      <vt:lpstr>Roboto Black</vt:lpstr>
      <vt:lpstr>Times New Roman</vt:lpstr>
      <vt:lpstr>Roboto</vt:lpstr>
      <vt:lpstr>Simple Light</vt:lpstr>
      <vt:lpstr>Гибкие методологии в анализе данных. Подходы в Agile: Scrum, Kanban</vt:lpstr>
      <vt:lpstr>План вебинара</vt:lpstr>
      <vt:lpstr>Зачем это нужно?</vt:lpstr>
      <vt:lpstr>Гибкие методологии Agile</vt:lpstr>
      <vt:lpstr>Agile в бизнес и ИТ среде</vt:lpstr>
      <vt:lpstr>Agile-манифест - 4 ценности</vt:lpstr>
      <vt:lpstr>Agile-манифест - 12 принципов</vt:lpstr>
      <vt:lpstr>Каскадный метод (Waterfall)</vt:lpstr>
      <vt:lpstr>Итеративная разработка</vt:lpstr>
      <vt:lpstr>Scrum и роли</vt:lpstr>
      <vt:lpstr>Scrum</vt:lpstr>
      <vt:lpstr>Процессы в Scrum</vt:lpstr>
      <vt:lpstr>Scrum: владелец продукта</vt:lpstr>
      <vt:lpstr>Scrum: команда разработки</vt:lpstr>
      <vt:lpstr>Scrum: скрам-мастер</vt:lpstr>
      <vt:lpstr>Ценности ролей в Scrum</vt:lpstr>
      <vt:lpstr>Бэклог продукта и спринта</vt:lpstr>
      <vt:lpstr>Спринт</vt:lpstr>
      <vt:lpstr>События в спринте</vt:lpstr>
      <vt:lpstr>Планирование спринта</vt:lpstr>
      <vt:lpstr>Ежедневный скрам</vt:lpstr>
      <vt:lpstr>Ретроспектива</vt:lpstr>
      <vt:lpstr>Актуализация требований</vt:lpstr>
      <vt:lpstr>Kanban</vt:lpstr>
      <vt:lpstr>Принципы Kanban</vt:lpstr>
      <vt:lpstr>Принципы Kanban</vt:lpstr>
      <vt:lpstr>Принципы Kanban</vt:lpstr>
      <vt:lpstr>Принципы Kanban</vt:lpstr>
      <vt:lpstr>Недостатки Kanban</vt:lpstr>
      <vt:lpstr>Применение Kanban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QUIZ</vt:lpstr>
      <vt:lpstr>Итоги занятия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Полный цикл AB-тестирования. Постановка задачи, выбор метрики, расчет статистики и интерпретация результатов</dc:title>
  <dc:creator>Вугар Дамиров</dc:creator>
  <cp:lastModifiedBy>Вугар Дамиров</cp:lastModifiedBy>
  <cp:revision>35</cp:revision>
  <dcterms:modified xsi:type="dcterms:W3CDTF">2025-09-18T18:31:34Z</dcterms:modified>
</cp:coreProperties>
</file>